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18288000" cy="10287000"/>
  <p:notesSz cx="6858000" cy="9144000"/>
  <p:embeddedFontLst>
    <p:embeddedFont>
      <p:font typeface="Open Sans Extra Bold" charset="1" panose="020B0906030804020204"/>
      <p:regular r:id="rId66"/>
    </p:embeddedFont>
    <p:embeddedFont>
      <p:font typeface="Poppins" charset="1" panose="00000500000000000000"/>
      <p:regular r:id="rId67"/>
    </p:embeddedFont>
    <p:embeddedFont>
      <p:font typeface="DejaVu Serif Bold" charset="1" panose="02060803050605020204"/>
      <p:regular r:id="rId68"/>
    </p:embeddedFont>
    <p:embeddedFont>
      <p:font typeface="Poppins Bold" charset="1" panose="00000800000000000000"/>
      <p:regular r:id="rId69"/>
    </p:embeddedFont>
    <p:embeddedFont>
      <p:font typeface="Montserrat" charset="1" panose="00000500000000000000"/>
      <p:regular r:id="rId70"/>
    </p:embeddedFont>
    <p:embeddedFont>
      <p:font typeface="Montserrat Ultra-Bold" charset="1" panose="00000900000000000000"/>
      <p:regular r:id="rId71"/>
    </p:embeddedFont>
    <p:embeddedFont>
      <p:font typeface="Montserrat Bold" charset="1" panose="00000800000000000000"/>
      <p:regular r:id="rId72"/>
    </p:embeddedFont>
    <p:embeddedFont>
      <p:font typeface="DejaVu Serif" charset="1" panose="02060603050605020204"/>
      <p:regular r:id="rId73"/>
    </p:embeddedFont>
    <p:embeddedFont>
      <p:font typeface="Rustic Printed" charset="1" panose="00000000000000000000"/>
      <p:regular r:id="rId74"/>
    </p:embeddedFont>
    <p:embeddedFont>
      <p:font typeface="Canva Sans Medium" charset="1" panose="020B0603030501040103"/>
      <p:regular r:id="rId75"/>
    </p:embeddedFont>
    <p:embeddedFont>
      <p:font typeface="Chau Philomene" charset="1" panose="02000806040000020003"/>
      <p:regular r:id="rId76"/>
    </p:embeddedFont>
    <p:embeddedFont>
      <p:font typeface="Open Sans" charset="1" panose="020B0606030504020204"/>
      <p:regular r:id="rId77"/>
    </p:embeddedFont>
    <p:embeddedFont>
      <p:font typeface="Times New Roman" charset="1" panose="02030502070405020303"/>
      <p:regular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GX1oloAGU.mp4" Type="http://schemas.openxmlformats.org/officeDocument/2006/relationships/video"/><Relationship Id="rId4" Target="../media/VAGX1oloAGU.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1.png" Type="http://schemas.openxmlformats.org/officeDocument/2006/relationships/image"/><Relationship Id="rId4"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VAGX3x09ah8.mp4" Type="http://schemas.openxmlformats.org/officeDocument/2006/relationships/video"/><Relationship Id="rId4" Target="../media/VAGX3x09ah8.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gif"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VAGX5omRzdk.mp4" Type="http://schemas.openxmlformats.org/officeDocument/2006/relationships/video"/><Relationship Id="rId4" Target="../media/VAGX5omRzdk.mp4" Type="http://schemas.microsoft.com/office/2007/relationships/media"/></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1.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 Id="rId4" Target="../media/image8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 Id="rId3" Target="../media/image102.png" Type="http://schemas.openxmlformats.org/officeDocument/2006/relationships/image"/><Relationship Id="rId4" Target="../media/image103.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png" Type="http://schemas.openxmlformats.org/officeDocument/2006/relationships/image"/><Relationship Id="rId4" Target="../media/image108.png" Type="http://schemas.openxmlformats.org/officeDocument/2006/relationships/image"/><Relationship Id="rId5" Target="../media/image109.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jpeg" Type="http://schemas.openxmlformats.org/officeDocument/2006/relationships/image"/><Relationship Id="rId3" Target="../media/VAGX3SnFjO0.mp4" Type="http://schemas.openxmlformats.org/officeDocument/2006/relationships/video"/><Relationship Id="rId4" Target="../media/VAGX3SnFjO0.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12.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png" Type="http://schemas.openxmlformats.org/officeDocument/2006/relationships/image"/><Relationship Id="rId4" Target="../media/image1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107027"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74543" y="1139883"/>
            <a:ext cx="16565703" cy="3201849"/>
          </a:xfrm>
          <a:prstGeom prst="rect">
            <a:avLst/>
          </a:prstGeom>
        </p:spPr>
        <p:txBody>
          <a:bodyPr anchor="t" rtlCol="false" tIns="0" lIns="0" bIns="0" rIns="0">
            <a:spAutoFit/>
          </a:bodyPr>
          <a:lstStyle/>
          <a:p>
            <a:pPr algn="l">
              <a:lnSpc>
                <a:spcPts val="12819"/>
              </a:lnSpc>
            </a:pPr>
            <a:r>
              <a:rPr lang="en-US" sz="9156">
                <a:solidFill>
                  <a:srgbClr val="051D40"/>
                </a:solidFill>
                <a:latin typeface="Open Sans Extra Bold"/>
                <a:ea typeface="Open Sans Extra Bold"/>
                <a:cs typeface="Open Sans Extra Bold"/>
                <a:sym typeface="Open Sans Extra Bold"/>
              </a:rPr>
              <a:t>BÁO CÁO CUỐI KỲ </a:t>
            </a:r>
          </a:p>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    CTDL&amp;GT</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8573918" y="3143201"/>
            <a:ext cx="9146584" cy="524637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12583" t="0" r="-12583" b="0"/>
              </a:stretch>
            </a:blipFill>
          </p:spPr>
        </p:sp>
      </p:grpSp>
      <p:sp>
        <p:nvSpPr>
          <p:cNvPr name="TextBox 22" id="22"/>
          <p:cNvSpPr txBox="true"/>
          <p:nvPr/>
        </p:nvSpPr>
        <p:spPr>
          <a:xfrm rot="0">
            <a:off x="861148" y="5992406"/>
            <a:ext cx="16565703" cy="1201881"/>
          </a:xfrm>
          <a:prstGeom prst="rect">
            <a:avLst/>
          </a:prstGeom>
        </p:spPr>
        <p:txBody>
          <a:bodyPr anchor="t" rtlCol="false" tIns="0" lIns="0" bIns="0" rIns="0">
            <a:spAutoFit/>
          </a:bodyPr>
          <a:lstStyle/>
          <a:p>
            <a:pPr algn="l">
              <a:lnSpc>
                <a:spcPts val="9879"/>
              </a:lnSpc>
              <a:spcBef>
                <a:spcPct val="0"/>
              </a:spcBef>
            </a:pPr>
            <a:r>
              <a:rPr lang="en-US" sz="7056">
                <a:solidFill>
                  <a:srgbClr val="051D40"/>
                </a:solidFill>
                <a:latin typeface="Open Sans Extra Bold"/>
                <a:ea typeface="Open Sans Extra Bold"/>
                <a:cs typeface="Open Sans Extra Bold"/>
                <a:sym typeface="Open Sans Extra Bold"/>
              </a:rPr>
              <a:t>NHÓM 18</a:t>
            </a:r>
          </a:p>
        </p:txBody>
      </p:sp>
      <p:sp>
        <p:nvSpPr>
          <p:cNvPr name="TextBox 23" id="23"/>
          <p:cNvSpPr txBox="true"/>
          <p:nvPr/>
        </p:nvSpPr>
        <p:spPr>
          <a:xfrm rot="0">
            <a:off x="1028700" y="8103821"/>
            <a:ext cx="16565703" cy="514350"/>
          </a:xfrm>
          <a:prstGeom prst="rect">
            <a:avLst/>
          </a:prstGeom>
        </p:spPr>
        <p:txBody>
          <a:bodyPr anchor="t" rtlCol="false" tIns="0" lIns="0" bIns="0" rIns="0">
            <a:spAutoFit/>
          </a:bodyPr>
          <a:lstStyle/>
          <a:p>
            <a:pPr algn="l">
              <a:lnSpc>
                <a:spcPts val="4200"/>
              </a:lnSpc>
              <a:spcBef>
                <a:spcPct val="0"/>
              </a:spcBef>
            </a:pPr>
            <a:r>
              <a:rPr lang="en-US" sz="3000">
                <a:solidFill>
                  <a:srgbClr val="051D40"/>
                </a:solidFill>
                <a:latin typeface="Open Sans Extra Bold"/>
                <a:ea typeface="Open Sans Extra Bold"/>
                <a:cs typeface="Open Sans Extra Bold"/>
                <a:sym typeface="Open Sans Extra Bold"/>
              </a:rPr>
              <a:t>GVHD: Trần Đắc Tốt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grpSp>
        <p:nvGrpSpPr>
          <p:cNvPr name="Group 3" id="3"/>
          <p:cNvGrpSpPr/>
          <p:nvPr/>
        </p:nvGrpSpPr>
        <p:grpSpPr>
          <a:xfrm rot="0">
            <a:off x="1028700" y="3852968"/>
            <a:ext cx="14586028" cy="5088907"/>
            <a:chOff x="0" y="0"/>
            <a:chExt cx="3841588" cy="1340288"/>
          </a:xfrm>
        </p:grpSpPr>
        <p:sp>
          <p:nvSpPr>
            <p:cNvPr name="Freeform 4" id="4"/>
            <p:cNvSpPr/>
            <p:nvPr/>
          </p:nvSpPr>
          <p:spPr>
            <a:xfrm flipH="false" flipV="false" rot="0">
              <a:off x="0" y="0"/>
              <a:ext cx="3841588" cy="1340288"/>
            </a:xfrm>
            <a:custGeom>
              <a:avLst/>
              <a:gdLst/>
              <a:ahLst/>
              <a:cxnLst/>
              <a:rect r="r" b="b" t="t" l="l"/>
              <a:pathLst>
                <a:path h="1340288" w="38415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name="TextBox 5" id="5"/>
            <p:cNvSpPr txBox="true"/>
            <p:nvPr/>
          </p:nvSpPr>
          <p:spPr>
            <a:xfrm>
              <a:off x="0" y="-38100"/>
              <a:ext cx="3841588" cy="1378388"/>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1028700" y="6466317"/>
            <a:ext cx="4669746" cy="2114383"/>
          </a:xfrm>
          <a:custGeom>
            <a:avLst/>
            <a:gdLst/>
            <a:ahLst/>
            <a:cxnLst/>
            <a:rect r="r" b="b" t="t" l="l"/>
            <a:pathLst>
              <a:path h="2114383" w="4669746">
                <a:moveTo>
                  <a:pt x="0" y="0"/>
                </a:moveTo>
                <a:lnTo>
                  <a:pt x="4669746" y="0"/>
                </a:lnTo>
                <a:lnTo>
                  <a:pt x="4669746" y="2114383"/>
                </a:lnTo>
                <a:lnTo>
                  <a:pt x="0" y="2114383"/>
                </a:lnTo>
                <a:lnTo>
                  <a:pt x="0" y="0"/>
                </a:lnTo>
                <a:close/>
              </a:path>
            </a:pathLst>
          </a:custGeom>
          <a:blipFill>
            <a:blip r:embed="rId3"/>
            <a:stretch>
              <a:fillRect l="0" t="0" r="-20588" b="0"/>
            </a:stretch>
          </a:blipFill>
        </p:spPr>
      </p:sp>
      <p:sp>
        <p:nvSpPr>
          <p:cNvPr name="Freeform 12" id="12"/>
          <p:cNvSpPr/>
          <p:nvPr/>
        </p:nvSpPr>
        <p:spPr>
          <a:xfrm flipH="false" flipV="false" rot="0">
            <a:off x="6153001" y="6696655"/>
            <a:ext cx="4337426" cy="1537103"/>
          </a:xfrm>
          <a:custGeom>
            <a:avLst/>
            <a:gdLst/>
            <a:ahLst/>
            <a:cxnLst/>
            <a:rect r="r" b="b" t="t" l="l"/>
            <a:pathLst>
              <a:path h="1537103" w="4337426">
                <a:moveTo>
                  <a:pt x="0" y="0"/>
                </a:moveTo>
                <a:lnTo>
                  <a:pt x="4337426" y="0"/>
                </a:lnTo>
                <a:lnTo>
                  <a:pt x="4337426" y="1537103"/>
                </a:lnTo>
                <a:lnTo>
                  <a:pt x="0" y="1537103"/>
                </a:lnTo>
                <a:lnTo>
                  <a:pt x="0" y="0"/>
                </a:lnTo>
                <a:close/>
              </a:path>
            </a:pathLst>
          </a:custGeom>
          <a:blipFill>
            <a:blip r:embed="rId4"/>
            <a:stretch>
              <a:fillRect l="0" t="0" r="-3588" b="0"/>
            </a:stretch>
          </a:blipFill>
        </p:spPr>
      </p:sp>
      <p:sp>
        <p:nvSpPr>
          <p:cNvPr name="TextBox 13" id="13"/>
          <p:cNvSpPr txBox="true"/>
          <p:nvPr/>
        </p:nvSpPr>
        <p:spPr>
          <a:xfrm rot="0">
            <a:off x="1270420" y="904875"/>
            <a:ext cx="5775957"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Phần đồ họa</a:t>
            </a:r>
          </a:p>
        </p:txBody>
      </p:sp>
      <p:sp>
        <p:nvSpPr>
          <p:cNvPr name="TextBox 14" id="14"/>
          <p:cNvSpPr txBox="true"/>
          <p:nvPr/>
        </p:nvSpPr>
        <p:spPr>
          <a:xfrm rot="0">
            <a:off x="1564421" y="4454477"/>
            <a:ext cx="4134025" cy="1064625"/>
          </a:xfrm>
          <a:prstGeom prst="rect">
            <a:avLst/>
          </a:prstGeom>
        </p:spPr>
        <p:txBody>
          <a:bodyPr anchor="t" rtlCol="false" tIns="0" lIns="0" bIns="0" rIns="0">
            <a:spAutoFit/>
          </a:bodyPr>
          <a:lstStyle/>
          <a:p>
            <a:pPr algn="ctr">
              <a:lnSpc>
                <a:spcPts val="4319"/>
              </a:lnSpc>
              <a:spcBef>
                <a:spcPct val="0"/>
              </a:spcBef>
            </a:pPr>
            <a:r>
              <a:rPr lang="en-US" sz="3085">
                <a:solidFill>
                  <a:srgbClr val="145DA0"/>
                </a:solidFill>
                <a:latin typeface="Open Sans Extra Bold"/>
                <a:ea typeface="Open Sans Extra Bold"/>
                <a:cs typeface="Open Sans Extra Bold"/>
                <a:sym typeface="Open Sans Extra Bold"/>
              </a:rPr>
              <a:t>Thêm vào Point xác định tọa độ điểm</a:t>
            </a:r>
          </a:p>
        </p:txBody>
      </p:sp>
      <p:sp>
        <p:nvSpPr>
          <p:cNvPr name="TextBox 15" id="15"/>
          <p:cNvSpPr txBox="true"/>
          <p:nvPr/>
        </p:nvSpPr>
        <p:spPr>
          <a:xfrm rot="0">
            <a:off x="6356402" y="4582613"/>
            <a:ext cx="4134025" cy="1607550"/>
          </a:xfrm>
          <a:prstGeom prst="rect">
            <a:avLst/>
          </a:prstGeom>
        </p:spPr>
        <p:txBody>
          <a:bodyPr anchor="t" rtlCol="false" tIns="0" lIns="0" bIns="0" rIns="0">
            <a:spAutoFit/>
          </a:bodyPr>
          <a:lstStyle/>
          <a:p>
            <a:pPr algn="ctr">
              <a:lnSpc>
                <a:spcPts val="4319"/>
              </a:lnSpc>
              <a:spcBef>
                <a:spcPct val="0"/>
              </a:spcBef>
            </a:pPr>
            <a:r>
              <a:rPr lang="en-US" sz="3085">
                <a:solidFill>
                  <a:srgbClr val="145DA0"/>
                </a:solidFill>
                <a:latin typeface="Open Sans Extra Bold"/>
                <a:ea typeface="Open Sans Extra Bold"/>
                <a:cs typeface="Open Sans Extra Bold"/>
                <a:sym typeface="Open Sans Extra Bold"/>
              </a:rPr>
              <a:t>Chuyển đổi kiểu dữ liệu int sang char* để in ra</a:t>
            </a:r>
          </a:p>
        </p:txBody>
      </p:sp>
      <p:sp>
        <p:nvSpPr>
          <p:cNvPr name="TextBox 16" id="16"/>
          <p:cNvSpPr txBox="true"/>
          <p:nvPr/>
        </p:nvSpPr>
        <p:spPr>
          <a:xfrm rot="0">
            <a:off x="10797144" y="6083283"/>
            <a:ext cx="4704659" cy="2150475"/>
          </a:xfrm>
          <a:prstGeom prst="rect">
            <a:avLst/>
          </a:prstGeom>
        </p:spPr>
        <p:txBody>
          <a:bodyPr anchor="t" rtlCol="false" tIns="0" lIns="0" bIns="0" rIns="0">
            <a:spAutoFit/>
          </a:bodyPr>
          <a:lstStyle/>
          <a:p>
            <a:pPr algn="ctr">
              <a:lnSpc>
                <a:spcPts val="4319"/>
              </a:lnSpc>
            </a:pPr>
          </a:p>
          <a:p>
            <a:pPr algn="ctr" marL="666190" indent="-333095" lvl="1">
              <a:lnSpc>
                <a:spcPts val="4319"/>
              </a:lnSpc>
              <a:buFont typeface="Arial"/>
              <a:buChar char="•"/>
            </a:pPr>
            <a:r>
              <a:rPr lang="en-US" sz="3085">
                <a:solidFill>
                  <a:srgbClr val="000000"/>
                </a:solidFill>
                <a:latin typeface="Open Sans Extra Bold"/>
                <a:ea typeface="Open Sans Extra Bold"/>
                <a:cs typeface="Open Sans Extra Bold"/>
                <a:sym typeface="Open Sans Extra Bold"/>
              </a:rPr>
              <a:t>DrawPoint</a:t>
            </a:r>
          </a:p>
          <a:p>
            <a:pPr algn="ctr" marL="666190" indent="-333095" lvl="1">
              <a:lnSpc>
                <a:spcPts val="4319"/>
              </a:lnSpc>
              <a:buFont typeface="Arial"/>
              <a:buChar char="•"/>
            </a:pPr>
            <a:r>
              <a:rPr lang="en-US" sz="3085">
                <a:solidFill>
                  <a:srgbClr val="000000"/>
                </a:solidFill>
                <a:latin typeface="Open Sans Extra Bold"/>
                <a:ea typeface="Open Sans Extra Bold"/>
                <a:cs typeface="Open Sans Extra Bold"/>
                <a:sym typeface="Open Sans Extra Bold"/>
              </a:rPr>
              <a:t>lineDDA</a:t>
            </a:r>
          </a:p>
          <a:p>
            <a:pPr algn="ctr" marL="666190" indent="-333095" lvl="1">
              <a:lnSpc>
                <a:spcPts val="4319"/>
              </a:lnSpc>
              <a:spcBef>
                <a:spcPct val="0"/>
              </a:spcBef>
              <a:buFont typeface="Arial"/>
              <a:buChar char="•"/>
            </a:pPr>
            <a:r>
              <a:rPr lang="en-US" sz="3085">
                <a:solidFill>
                  <a:srgbClr val="000000"/>
                </a:solidFill>
                <a:latin typeface="Open Sans Extra Bold"/>
                <a:ea typeface="Open Sans Extra Bold"/>
                <a:cs typeface="Open Sans Extra Bold"/>
                <a:sym typeface="Open Sans Extra Bold"/>
              </a:rPr>
              <a:t>DFS</a:t>
            </a:r>
          </a:p>
        </p:txBody>
      </p:sp>
      <p:sp>
        <p:nvSpPr>
          <p:cNvPr name="TextBox 17" id="17"/>
          <p:cNvSpPr txBox="true"/>
          <p:nvPr/>
        </p:nvSpPr>
        <p:spPr>
          <a:xfrm rot="0">
            <a:off x="11125279" y="4725939"/>
            <a:ext cx="4134025" cy="521700"/>
          </a:xfrm>
          <a:prstGeom prst="rect">
            <a:avLst/>
          </a:prstGeom>
        </p:spPr>
        <p:txBody>
          <a:bodyPr anchor="t" rtlCol="false" tIns="0" lIns="0" bIns="0" rIns="0">
            <a:spAutoFit/>
          </a:bodyPr>
          <a:lstStyle/>
          <a:p>
            <a:pPr algn="ctr">
              <a:lnSpc>
                <a:spcPts val="4319"/>
              </a:lnSpc>
              <a:spcBef>
                <a:spcPct val="0"/>
              </a:spcBef>
            </a:pPr>
            <a:r>
              <a:rPr lang="en-US" sz="3085">
                <a:solidFill>
                  <a:srgbClr val="145DA0"/>
                </a:solidFill>
                <a:latin typeface="Open Sans Extra Bold"/>
                <a:ea typeface="Open Sans Extra Bold"/>
                <a:cs typeface="Open Sans Extra Bold"/>
                <a:sym typeface="Open Sans Extra Bold"/>
              </a:rPr>
              <a:t>Hàm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59225" y="3550996"/>
            <a:ext cx="11024444" cy="3517517"/>
          </a:xfrm>
          <a:custGeom>
            <a:avLst/>
            <a:gdLst/>
            <a:ahLst/>
            <a:cxnLst/>
            <a:rect r="r" b="b" t="t" l="l"/>
            <a:pathLst>
              <a:path h="3517517" w="11024444">
                <a:moveTo>
                  <a:pt x="0" y="0"/>
                </a:moveTo>
                <a:lnTo>
                  <a:pt x="11024444" y="0"/>
                </a:lnTo>
                <a:lnTo>
                  <a:pt x="11024444" y="3517517"/>
                </a:lnTo>
                <a:lnTo>
                  <a:pt x="0" y="3517517"/>
                </a:lnTo>
                <a:lnTo>
                  <a:pt x="0" y="0"/>
                </a:lnTo>
                <a:close/>
              </a:path>
            </a:pathLst>
          </a:custGeom>
          <a:blipFill>
            <a:blip r:embed="rId2"/>
            <a:stretch>
              <a:fillRect l="0" t="0" r="-2510" b="0"/>
            </a:stretch>
          </a:blipFill>
        </p:spPr>
      </p:sp>
      <p:sp>
        <p:nvSpPr>
          <p:cNvPr name="TextBox 9" id="9"/>
          <p:cNvSpPr txBox="true"/>
          <p:nvPr/>
        </p:nvSpPr>
        <p:spPr>
          <a:xfrm rot="0">
            <a:off x="2790323" y="539696"/>
            <a:ext cx="6843373"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Hàm vẽ nút</a:t>
            </a:r>
          </a:p>
        </p:txBody>
      </p:sp>
      <p:grpSp>
        <p:nvGrpSpPr>
          <p:cNvPr name="Group 10" id="10"/>
          <p:cNvGrpSpPr/>
          <p:nvPr/>
        </p:nvGrpSpPr>
        <p:grpSpPr>
          <a:xfrm rot="0">
            <a:off x="10052246" y="344135"/>
            <a:ext cx="8027935" cy="9598729"/>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735" t="0" r="-44924"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052246" y="344135"/>
            <a:ext cx="8027935" cy="9598729"/>
            <a:chOff x="0" y="0"/>
            <a:chExt cx="8603361" cy="10286746"/>
          </a:xfrm>
        </p:grpSpPr>
        <p:sp>
          <p:nvSpPr>
            <p:cNvPr name="Freeform 9" id="9"/>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735" t="0" r="-44924" b="0"/>
              </a:stretch>
            </a:blipFill>
          </p:spPr>
        </p:sp>
      </p:grpSp>
      <p:sp>
        <p:nvSpPr>
          <p:cNvPr name="Freeform 10" id="10"/>
          <p:cNvSpPr/>
          <p:nvPr/>
        </p:nvSpPr>
        <p:spPr>
          <a:xfrm flipH="false" flipV="false" rot="0">
            <a:off x="1259243" y="2792563"/>
            <a:ext cx="8124051" cy="7494437"/>
          </a:xfrm>
          <a:custGeom>
            <a:avLst/>
            <a:gdLst/>
            <a:ahLst/>
            <a:cxnLst/>
            <a:rect r="r" b="b" t="t" l="l"/>
            <a:pathLst>
              <a:path h="7494437" w="8124051">
                <a:moveTo>
                  <a:pt x="0" y="0"/>
                </a:moveTo>
                <a:lnTo>
                  <a:pt x="8124051" y="0"/>
                </a:lnTo>
                <a:lnTo>
                  <a:pt x="8124051" y="7494437"/>
                </a:lnTo>
                <a:lnTo>
                  <a:pt x="0" y="7494437"/>
                </a:lnTo>
                <a:lnTo>
                  <a:pt x="0" y="0"/>
                </a:lnTo>
                <a:close/>
              </a:path>
            </a:pathLst>
          </a:custGeom>
          <a:blipFill>
            <a:blip r:embed="rId3"/>
            <a:stretch>
              <a:fillRect l="0" t="0" r="0" b="0"/>
            </a:stretch>
          </a:blipFill>
        </p:spPr>
      </p:sp>
      <p:sp>
        <p:nvSpPr>
          <p:cNvPr name="TextBox 11" id="11"/>
          <p:cNvSpPr txBox="true"/>
          <p:nvPr/>
        </p:nvSpPr>
        <p:spPr>
          <a:xfrm rot="0">
            <a:off x="1867766" y="120199"/>
            <a:ext cx="7261923" cy="2541968"/>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Hàm vẽ đoạn thẳng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7766" y="-1614217"/>
            <a:ext cx="3735531" cy="3735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50530" y="4651484"/>
            <a:ext cx="8485956" cy="3217527"/>
          </a:xfrm>
          <a:custGeom>
            <a:avLst/>
            <a:gdLst/>
            <a:ahLst/>
            <a:cxnLst/>
            <a:rect r="r" b="b" t="t" l="l"/>
            <a:pathLst>
              <a:path h="3217527" w="8485956">
                <a:moveTo>
                  <a:pt x="0" y="0"/>
                </a:moveTo>
                <a:lnTo>
                  <a:pt x="8485956" y="0"/>
                </a:lnTo>
                <a:lnTo>
                  <a:pt x="8485956" y="3217527"/>
                </a:lnTo>
                <a:lnTo>
                  <a:pt x="0" y="3217527"/>
                </a:lnTo>
                <a:lnTo>
                  <a:pt x="0" y="0"/>
                </a:lnTo>
                <a:close/>
              </a:path>
            </a:pathLst>
          </a:custGeom>
          <a:blipFill>
            <a:blip r:embed="rId2"/>
            <a:stretch>
              <a:fillRect l="0" t="0" r="-3962" b="0"/>
            </a:stretch>
          </a:blipFill>
        </p:spPr>
      </p:sp>
      <p:sp>
        <p:nvSpPr>
          <p:cNvPr name="Freeform 6" id="6"/>
          <p:cNvSpPr/>
          <p:nvPr/>
        </p:nvSpPr>
        <p:spPr>
          <a:xfrm flipH="false" flipV="false" rot="0">
            <a:off x="8749450" y="253549"/>
            <a:ext cx="9153278" cy="9572813"/>
          </a:xfrm>
          <a:custGeom>
            <a:avLst/>
            <a:gdLst/>
            <a:ahLst/>
            <a:cxnLst/>
            <a:rect r="r" b="b" t="t" l="l"/>
            <a:pathLst>
              <a:path h="9572813" w="9153278">
                <a:moveTo>
                  <a:pt x="0" y="0"/>
                </a:moveTo>
                <a:lnTo>
                  <a:pt x="9153277" y="0"/>
                </a:lnTo>
                <a:lnTo>
                  <a:pt x="9153277" y="9572812"/>
                </a:lnTo>
                <a:lnTo>
                  <a:pt x="0" y="9572812"/>
                </a:lnTo>
                <a:lnTo>
                  <a:pt x="0" y="0"/>
                </a:lnTo>
                <a:close/>
              </a:path>
            </a:pathLst>
          </a:custGeom>
          <a:blipFill>
            <a:blip r:embed="rId3"/>
            <a:stretch>
              <a:fillRect l="0" t="0" r="-2275" b="0"/>
            </a:stretch>
          </a:blipFill>
        </p:spPr>
      </p:sp>
      <p:sp>
        <p:nvSpPr>
          <p:cNvPr name="TextBox 7" id="7"/>
          <p:cNvSpPr txBox="true"/>
          <p:nvPr/>
        </p:nvSpPr>
        <p:spPr>
          <a:xfrm rot="0">
            <a:off x="1271821" y="2202241"/>
            <a:ext cx="6843373"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Hàm duyệt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FFF"/>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FCFFFF"/>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962471" y="942975"/>
            <a:ext cx="3010065" cy="1571623"/>
          </a:xfrm>
          <a:prstGeom prst="rect">
            <a:avLst/>
          </a:prstGeom>
        </p:spPr>
        <p:txBody>
          <a:bodyPr anchor="t" rtlCol="false" tIns="0" lIns="0" bIns="0" rIns="0">
            <a:spAutoFit/>
          </a:bodyPr>
          <a:lstStyle/>
          <a:p>
            <a:pPr algn="l">
              <a:lnSpc>
                <a:spcPts val="6300"/>
              </a:lnSpc>
            </a:pPr>
            <a:r>
              <a:rPr lang="en-US" sz="4500">
                <a:solidFill>
                  <a:srgbClr val="145DA0"/>
                </a:solidFill>
                <a:latin typeface="Open Sans Extra Bold"/>
                <a:ea typeface="Open Sans Extra Bold"/>
                <a:cs typeface="Open Sans Extra Bold"/>
                <a:sym typeface="Open Sans Extra Bold"/>
              </a:rPr>
              <a:t>BÀI 2 + 5</a:t>
            </a:r>
          </a:p>
          <a:p>
            <a:pPr algn="l" marL="0" indent="0" lvl="0">
              <a:lnSpc>
                <a:spcPts val="6300"/>
              </a:lnSpc>
              <a:spcBef>
                <a:spcPct val="0"/>
              </a:spcBef>
            </a:pP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966307" y="300249"/>
            <a:ext cx="8027935" cy="9598729"/>
            <a:chOff x="0" y="0"/>
            <a:chExt cx="8603361" cy="10286746"/>
          </a:xfrm>
        </p:grpSpPr>
        <p:sp>
          <p:nvSpPr>
            <p:cNvPr name="Freeform 10" id="10"/>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40069" t="0" r="-40069" b="0"/>
              </a:stretch>
            </a:blipFill>
          </p:spPr>
        </p:sp>
      </p:grpSp>
      <p:grpSp>
        <p:nvGrpSpPr>
          <p:cNvPr name="Group 11" id="11"/>
          <p:cNvGrpSpPr/>
          <p:nvPr/>
        </p:nvGrpSpPr>
        <p:grpSpPr>
          <a:xfrm rot="0">
            <a:off x="14700679" y="7074186"/>
            <a:ext cx="5946973" cy="59469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sp>
        <p:nvSpPr>
          <p:cNvPr name="Freeform 15" id="15"/>
          <p:cNvSpPr/>
          <p:nvPr/>
        </p:nvSpPr>
        <p:spPr>
          <a:xfrm flipH="false" flipV="false" rot="0">
            <a:off x="5110642" y="7281608"/>
            <a:ext cx="4033358" cy="2258680"/>
          </a:xfrm>
          <a:custGeom>
            <a:avLst/>
            <a:gdLst/>
            <a:ahLst/>
            <a:cxnLst/>
            <a:rect r="r" b="b" t="t" l="l"/>
            <a:pathLst>
              <a:path h="2258680" w="4033358">
                <a:moveTo>
                  <a:pt x="0" y="0"/>
                </a:moveTo>
                <a:lnTo>
                  <a:pt x="4033358" y="0"/>
                </a:lnTo>
                <a:lnTo>
                  <a:pt x="4033358" y="2258681"/>
                </a:lnTo>
                <a:lnTo>
                  <a:pt x="0" y="2258681"/>
                </a:lnTo>
                <a:lnTo>
                  <a:pt x="0" y="0"/>
                </a:lnTo>
                <a:close/>
              </a:path>
            </a:pathLst>
          </a:custGeom>
          <a:blipFill>
            <a:blip r:embed="rId4"/>
            <a:stretch>
              <a:fillRect l="0" t="0" r="0" b="0"/>
            </a:stretch>
          </a:blipFill>
        </p:spPr>
      </p:sp>
      <p:sp>
        <p:nvSpPr>
          <p:cNvPr name="TextBox 16" id="16"/>
          <p:cNvSpPr txBox="true"/>
          <p:nvPr/>
        </p:nvSpPr>
        <p:spPr>
          <a:xfrm rot="0">
            <a:off x="950362" y="2522290"/>
            <a:ext cx="9006427" cy="3948430"/>
          </a:xfrm>
          <a:prstGeom prst="rect">
            <a:avLst/>
          </a:prstGeom>
        </p:spPr>
        <p:txBody>
          <a:bodyPr anchor="t" rtlCol="false" tIns="0" lIns="0" bIns="0" rIns="0">
            <a:spAutoFit/>
          </a:bodyPr>
          <a:lstStyle/>
          <a:p>
            <a:pPr algn="l">
              <a:lnSpc>
                <a:spcPts val="3919"/>
              </a:lnSpc>
            </a:pPr>
            <a:r>
              <a:rPr lang="en-US" sz="2799" spc="-55">
                <a:solidFill>
                  <a:srgbClr val="000000"/>
                </a:solidFill>
                <a:latin typeface="Open Sans Extra Bold"/>
                <a:ea typeface="Open Sans Extra Bold"/>
                <a:cs typeface="Open Sans Extra Bold"/>
                <a:sym typeface="Open Sans Extra Bold"/>
              </a:rPr>
              <a:t>Yêu cầu: Xây dựng cấu trúc dữ liệu cây nhị phân tìm kiếm cho kiểu cấu trúc dữ liệu tự chọn. Thực hiện các thao tác t</a:t>
            </a:r>
            <a:r>
              <a:rPr lang="en-US" sz="2799" spc="-55">
                <a:solidFill>
                  <a:srgbClr val="000000"/>
                </a:solidFill>
                <a:latin typeface="Open Sans Extra Bold"/>
                <a:ea typeface="Open Sans Extra Bold"/>
                <a:cs typeface="Open Sans Extra Bold"/>
                <a:sym typeface="Open Sans Extra Bold"/>
              </a:rPr>
              <a:t>hêm, xóa phần tử, tính chiều cao của cây.</a:t>
            </a:r>
          </a:p>
          <a:p>
            <a:pPr algn="l">
              <a:lnSpc>
                <a:spcPts val="3919"/>
              </a:lnSpc>
            </a:pPr>
          </a:p>
          <a:p>
            <a:pPr algn="l">
              <a:lnSpc>
                <a:spcPts val="3919"/>
              </a:lnSpc>
            </a:pPr>
            <a:r>
              <a:rPr lang="en-US" sz="2799" spc="-55">
                <a:solidFill>
                  <a:srgbClr val="000000"/>
                </a:solidFill>
                <a:latin typeface="Open Sans Extra Bold"/>
                <a:ea typeface="Open Sans Extra Bold"/>
                <a:cs typeface="Open Sans Extra Bold"/>
                <a:sym typeface="Open Sans Extra Bold"/>
              </a:rPr>
              <a:t>Ứng dụng: Minh họa các thao tác bằng hình ảnh thực tế.</a:t>
            </a:r>
          </a:p>
          <a:p>
            <a:pPr algn="l" marL="0" indent="0" lvl="0">
              <a:lnSpc>
                <a:spcPts val="3919"/>
              </a:lnSpc>
              <a:spcBef>
                <a:spcPct val="0"/>
              </a:spcBef>
            </a:pPr>
          </a:p>
        </p:txBody>
      </p:sp>
      <p:sp>
        <p:nvSpPr>
          <p:cNvPr name="TextBox 17" id="17"/>
          <p:cNvSpPr txBox="true"/>
          <p:nvPr/>
        </p:nvSpPr>
        <p:spPr>
          <a:xfrm rot="0">
            <a:off x="802675" y="6460776"/>
            <a:ext cx="3889772" cy="613410"/>
          </a:xfrm>
          <a:prstGeom prst="rect">
            <a:avLst/>
          </a:prstGeom>
        </p:spPr>
        <p:txBody>
          <a:bodyPr anchor="t" rtlCol="false" tIns="0" lIns="0" bIns="0" rIns="0">
            <a:spAutoFit/>
          </a:bodyPr>
          <a:lstStyle/>
          <a:p>
            <a:pPr algn="ctr">
              <a:lnSpc>
                <a:spcPts val="5039"/>
              </a:lnSpc>
            </a:pPr>
            <a:r>
              <a:rPr lang="en-US" sz="3599">
                <a:solidFill>
                  <a:srgbClr val="145DA0"/>
                </a:solidFill>
                <a:latin typeface="Open Sans Extra Bold"/>
                <a:ea typeface="Open Sans Extra Bold"/>
                <a:cs typeface="Open Sans Extra Bold"/>
                <a:sym typeface="Open Sans Extra Bold"/>
              </a:rPr>
              <a:t>Cấu trúc dữ liệu </a:t>
            </a:r>
          </a:p>
        </p:txBody>
      </p:sp>
      <p:sp>
        <p:nvSpPr>
          <p:cNvPr name="TextBox 18" id="18"/>
          <p:cNvSpPr txBox="true"/>
          <p:nvPr/>
        </p:nvSpPr>
        <p:spPr>
          <a:xfrm rot="0">
            <a:off x="844694" y="7473327"/>
            <a:ext cx="4117777"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Extra Bold"/>
                <a:ea typeface="Open Sans Extra Bold"/>
                <a:cs typeface="Open Sans Extra Bold"/>
                <a:sym typeface="Open Sans Extra Bold"/>
              </a:rPr>
              <a:t>Cây nhị phân tìm kiếm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FFF"/>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12543" cy="2709333"/>
          </a:xfrm>
        </p:grpSpPr>
        <p:sp>
          <p:nvSpPr>
            <p:cNvPr name="Freeform 3" id="3"/>
            <p:cNvSpPr/>
            <p:nvPr/>
          </p:nvSpPr>
          <p:spPr>
            <a:xfrm flipH="false" flipV="false" rot="0">
              <a:off x="0" y="0"/>
              <a:ext cx="12543" cy="2709333"/>
            </a:xfrm>
            <a:custGeom>
              <a:avLst/>
              <a:gdLst/>
              <a:ahLst/>
              <a:cxnLst/>
              <a:rect r="r" b="b" t="t" l="l"/>
              <a:pathLst>
                <a:path h="2709333" w="12543">
                  <a:moveTo>
                    <a:pt x="0" y="0"/>
                  </a:moveTo>
                  <a:lnTo>
                    <a:pt x="12543" y="0"/>
                  </a:lnTo>
                  <a:lnTo>
                    <a:pt x="12543" y="2709333"/>
                  </a:lnTo>
                  <a:lnTo>
                    <a:pt x="0" y="2709333"/>
                  </a:lnTo>
                  <a:close/>
                </a:path>
              </a:pathLst>
            </a:custGeom>
            <a:solidFill>
              <a:srgbClr val="FCFFFF"/>
            </a:solidFill>
          </p:spPr>
        </p:sp>
        <p:sp>
          <p:nvSpPr>
            <p:cNvPr name="TextBox 4" id="4"/>
            <p:cNvSpPr txBox="true"/>
            <p:nvPr/>
          </p:nvSpPr>
          <p:spPr>
            <a:xfrm>
              <a:off x="0" y="-38100"/>
              <a:ext cx="12543"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846020" y="600076"/>
            <a:ext cx="8854659"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145DA0"/>
                </a:solidFill>
                <a:latin typeface="Open Sans Extra Bold"/>
                <a:ea typeface="Open Sans Extra Bold"/>
                <a:cs typeface="Open Sans Extra Bold"/>
                <a:sym typeface="Open Sans Extra Bold"/>
              </a:rPr>
              <a:t>MỤC TIÊU BÀI TOÁN</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00679" y="7074186"/>
            <a:ext cx="5946973" cy="59469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3008428" y="8409591"/>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2"/>
            <a:stretch>
              <a:fillRect l="0" t="-216567" r="0" b="0"/>
            </a:stretch>
          </a:blipFill>
        </p:spPr>
      </p:sp>
      <p:sp>
        <p:nvSpPr>
          <p:cNvPr name="TextBox 13" id="13"/>
          <p:cNvSpPr txBox="true"/>
          <p:nvPr/>
        </p:nvSpPr>
        <p:spPr>
          <a:xfrm rot="0">
            <a:off x="620772" y="2710545"/>
            <a:ext cx="8088738" cy="6054725"/>
          </a:xfrm>
          <a:prstGeom prst="rect">
            <a:avLst/>
          </a:prstGeom>
        </p:spPr>
        <p:txBody>
          <a:bodyPr anchor="t" rtlCol="false" tIns="0" lIns="0" bIns="0" rIns="0">
            <a:spAutoFit/>
          </a:bodyPr>
          <a:lstStyle/>
          <a:p>
            <a:pPr algn="l">
              <a:lnSpc>
                <a:spcPts val="5039"/>
              </a:lnSpc>
            </a:pPr>
            <a:r>
              <a:rPr lang="en-US" sz="3599">
                <a:solidFill>
                  <a:srgbClr val="000000"/>
                </a:solidFill>
                <a:latin typeface="Open Sans Extra Bold"/>
                <a:ea typeface="Open Sans Extra Bold"/>
                <a:cs typeface="Open Sans Extra Bold"/>
                <a:sym typeface="Open Sans Extra Bold"/>
              </a:rPr>
              <a:t>Xây dựng cấu trúc cây nhị phân tìm kiếm</a:t>
            </a:r>
          </a:p>
          <a:p>
            <a:pPr algn="l">
              <a:lnSpc>
                <a:spcPts val="4759"/>
              </a:lnSpc>
            </a:pPr>
            <a:r>
              <a:rPr lang="en-US" sz="3399">
                <a:solidFill>
                  <a:srgbClr val="000000"/>
                </a:solidFill>
                <a:latin typeface="Open Sans Extra Bold"/>
                <a:ea typeface="Open Sans Extra Bold"/>
                <a:cs typeface="Open Sans Extra Bold"/>
                <a:sym typeface="Open Sans Extra Bold"/>
              </a:rPr>
              <a:t>Thực hiện các thao tác: </a:t>
            </a:r>
          </a:p>
          <a:p>
            <a:pPr algn="l">
              <a:lnSpc>
                <a:spcPts val="4759"/>
              </a:lnSpc>
            </a:pPr>
            <a:r>
              <a:rPr lang="en-US" sz="3399">
                <a:solidFill>
                  <a:srgbClr val="000000"/>
                </a:solidFill>
                <a:latin typeface="Open Sans Extra Bold"/>
                <a:ea typeface="Open Sans Extra Bold"/>
                <a:cs typeface="Open Sans Extra Bold"/>
                <a:sym typeface="Open Sans Extra Bold"/>
              </a:rPr>
              <a:t> </a:t>
            </a:r>
            <a:r>
              <a:rPr lang="en-US" sz="3399">
                <a:solidFill>
                  <a:srgbClr val="000000"/>
                </a:solidFill>
                <a:latin typeface="Open Sans Extra Bold"/>
                <a:ea typeface="Open Sans Extra Bold"/>
                <a:cs typeface="Open Sans Extra Bold"/>
                <a:sym typeface="Open Sans Extra Bold"/>
              </a:rPr>
              <a:t>+ Thêm 1 phần tử vào cây (Dùng đệ quy và không đệ quy) </a:t>
            </a:r>
          </a:p>
          <a:p>
            <a:pPr algn="l">
              <a:lnSpc>
                <a:spcPts val="4759"/>
              </a:lnSpc>
            </a:pPr>
            <a:r>
              <a:rPr lang="en-US" sz="3399">
                <a:solidFill>
                  <a:srgbClr val="000000"/>
                </a:solidFill>
                <a:latin typeface="Open Sans Extra Bold"/>
                <a:ea typeface="Open Sans Extra Bold"/>
                <a:cs typeface="Open Sans Extra Bold"/>
                <a:sym typeface="Open Sans Extra Bold"/>
              </a:rPr>
              <a:t>+ Xóa một phần tử khỏi cây (Dùng đệ quy và không đệ quy) </a:t>
            </a:r>
          </a:p>
          <a:p>
            <a:pPr algn="l">
              <a:lnSpc>
                <a:spcPts val="4759"/>
              </a:lnSpc>
            </a:pPr>
            <a:r>
              <a:rPr lang="en-US" sz="3399">
                <a:solidFill>
                  <a:srgbClr val="000000"/>
                </a:solidFill>
                <a:latin typeface="Open Sans Extra Bold"/>
                <a:ea typeface="Open Sans Extra Bold"/>
                <a:cs typeface="Open Sans Extra Bold"/>
                <a:sym typeface="Open Sans Extra Bold"/>
              </a:rPr>
              <a:t>+ Tính chiều cao của cây (Dùng đệ quy) </a:t>
            </a:r>
          </a:p>
          <a:p>
            <a:pPr algn="l">
              <a:lnSpc>
                <a:spcPts val="4759"/>
              </a:lnSpc>
            </a:pPr>
          </a:p>
        </p:txBody>
      </p:sp>
      <p:sp>
        <p:nvSpPr>
          <p:cNvPr name="TextBox 14" id="14"/>
          <p:cNvSpPr txBox="true"/>
          <p:nvPr/>
        </p:nvSpPr>
        <p:spPr>
          <a:xfrm rot="0">
            <a:off x="9585428" y="2710545"/>
            <a:ext cx="8088738" cy="4719320"/>
          </a:xfrm>
          <a:prstGeom prst="rect">
            <a:avLst/>
          </a:prstGeom>
        </p:spPr>
        <p:txBody>
          <a:bodyPr anchor="t" rtlCol="false" tIns="0" lIns="0" bIns="0" rIns="0">
            <a:spAutoFit/>
          </a:bodyPr>
          <a:lstStyle/>
          <a:p>
            <a:pPr algn="ctr">
              <a:lnSpc>
                <a:spcPts val="5039"/>
              </a:lnSpc>
            </a:pPr>
            <a:r>
              <a:rPr lang="en-US" sz="3599">
                <a:solidFill>
                  <a:srgbClr val="000000"/>
                </a:solidFill>
                <a:latin typeface="Open Sans Extra Bold"/>
                <a:ea typeface="Open Sans Extra Bold"/>
                <a:cs typeface="Open Sans Extra Bold"/>
                <a:sym typeface="Open Sans Extra Bold"/>
              </a:rPr>
              <a:t>Minh họa hình ảnh thực tế</a:t>
            </a:r>
          </a:p>
          <a:p>
            <a:pPr algn="l">
              <a:lnSpc>
                <a:spcPts val="4759"/>
              </a:lnSpc>
            </a:pPr>
            <a:r>
              <a:rPr lang="en-US" sz="3399">
                <a:solidFill>
                  <a:srgbClr val="000000"/>
                </a:solidFill>
                <a:latin typeface="Open Sans Extra Bold"/>
                <a:ea typeface="Open Sans Extra Bold"/>
                <a:cs typeface="Open Sans Extra Bold"/>
                <a:sym typeface="Open Sans Extra Bold"/>
              </a:rPr>
              <a:t>+ </a:t>
            </a:r>
            <a:r>
              <a:rPr lang="en-US" sz="3399">
                <a:solidFill>
                  <a:srgbClr val="000000"/>
                </a:solidFill>
                <a:latin typeface="Open Sans Extra Bold"/>
                <a:ea typeface="Open Sans Extra Bold"/>
                <a:cs typeface="Open Sans Extra Bold"/>
                <a:sym typeface="Open Sans Extra Bold"/>
              </a:rPr>
              <a:t>Hình ảnh minh họa thao tác thêm phần tử</a:t>
            </a:r>
          </a:p>
          <a:p>
            <a:pPr algn="l">
              <a:lnSpc>
                <a:spcPts val="4759"/>
              </a:lnSpc>
            </a:pPr>
            <a:r>
              <a:rPr lang="en-US" sz="3399">
                <a:solidFill>
                  <a:srgbClr val="000000"/>
                </a:solidFill>
                <a:latin typeface="Open Sans Extra Bold"/>
                <a:ea typeface="Open Sans Extra Bold"/>
                <a:cs typeface="Open Sans Extra Bold"/>
                <a:sym typeface="Open Sans Extra Bold"/>
              </a:rPr>
              <a:t>+ </a:t>
            </a:r>
            <a:r>
              <a:rPr lang="en-US" sz="3399">
                <a:solidFill>
                  <a:srgbClr val="000000"/>
                </a:solidFill>
                <a:latin typeface="Open Sans Extra Bold"/>
                <a:ea typeface="Open Sans Extra Bold"/>
                <a:cs typeface="Open Sans Extra Bold"/>
                <a:sym typeface="Open Sans Extra Bold"/>
              </a:rPr>
              <a:t> Hình ảnh minh họa thao tác xóa phần tử</a:t>
            </a:r>
          </a:p>
          <a:p>
            <a:pPr algn="l">
              <a:lnSpc>
                <a:spcPts val="4759"/>
              </a:lnSpc>
            </a:pPr>
            <a:r>
              <a:rPr lang="en-US" sz="3399">
                <a:solidFill>
                  <a:srgbClr val="000000"/>
                </a:solidFill>
                <a:latin typeface="Open Sans Extra Bold"/>
                <a:ea typeface="Open Sans Extra Bold"/>
                <a:cs typeface="Open Sans Extra Bold"/>
                <a:sym typeface="Open Sans Extra Bold"/>
              </a:rPr>
              <a:t>+ </a:t>
            </a:r>
            <a:r>
              <a:rPr lang="en-US" sz="3399">
                <a:solidFill>
                  <a:srgbClr val="000000"/>
                </a:solidFill>
                <a:latin typeface="Open Sans Extra Bold"/>
                <a:ea typeface="Open Sans Extra Bold"/>
                <a:cs typeface="Open Sans Extra Bold"/>
                <a:sym typeface="Open Sans Extra Bold"/>
              </a:rPr>
              <a:t>Hình ảnh minh họa tính chiều cao của cây</a:t>
            </a:r>
          </a:p>
          <a:p>
            <a:pPr algn="ctr">
              <a:lnSpc>
                <a:spcPts val="3920"/>
              </a:lnSpc>
            </a:pPr>
          </a:p>
        </p:txBody>
      </p:sp>
      <p:sp>
        <p:nvSpPr>
          <p:cNvPr name="AutoShape 15" id="15"/>
          <p:cNvSpPr/>
          <p:nvPr/>
        </p:nvSpPr>
        <p:spPr>
          <a:xfrm rot="0">
            <a:off x="8709510" y="2421541"/>
            <a:ext cx="434490" cy="5988050"/>
          </a:xfrm>
          <a:prstGeom prst="rect">
            <a:avLst/>
          </a:prstGeom>
          <a:solidFill>
            <a:srgbClr val="19598D"/>
          </a:solid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FFF"/>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12543" cy="2709333"/>
          </a:xfrm>
        </p:grpSpPr>
        <p:sp>
          <p:nvSpPr>
            <p:cNvPr name="Freeform 3" id="3"/>
            <p:cNvSpPr/>
            <p:nvPr/>
          </p:nvSpPr>
          <p:spPr>
            <a:xfrm flipH="false" flipV="false" rot="0">
              <a:off x="0" y="0"/>
              <a:ext cx="12543" cy="2709333"/>
            </a:xfrm>
            <a:custGeom>
              <a:avLst/>
              <a:gdLst/>
              <a:ahLst/>
              <a:cxnLst/>
              <a:rect r="r" b="b" t="t" l="l"/>
              <a:pathLst>
                <a:path h="2709333" w="12543">
                  <a:moveTo>
                    <a:pt x="0" y="0"/>
                  </a:moveTo>
                  <a:lnTo>
                    <a:pt x="12543" y="0"/>
                  </a:lnTo>
                  <a:lnTo>
                    <a:pt x="12543" y="2709333"/>
                  </a:lnTo>
                  <a:lnTo>
                    <a:pt x="0" y="2709333"/>
                  </a:lnTo>
                  <a:close/>
                </a:path>
              </a:pathLst>
            </a:custGeom>
            <a:solidFill>
              <a:srgbClr val="FCFFFF"/>
            </a:solidFill>
          </p:spPr>
        </p:sp>
        <p:sp>
          <p:nvSpPr>
            <p:cNvPr name="TextBox 4" id="4"/>
            <p:cNvSpPr txBox="true"/>
            <p:nvPr/>
          </p:nvSpPr>
          <p:spPr>
            <a:xfrm>
              <a:off x="0" y="-38100"/>
              <a:ext cx="12543"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5820" y="-1782102"/>
            <a:ext cx="3564204" cy="35642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700679" y="7074186"/>
            <a:ext cx="5946973" cy="59469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sp>
        <p:nvSpPr>
          <p:cNvPr name="Freeform 12" id="12"/>
          <p:cNvSpPr/>
          <p:nvPr/>
        </p:nvSpPr>
        <p:spPr>
          <a:xfrm flipH="false" flipV="false" rot="0">
            <a:off x="186282" y="3762621"/>
            <a:ext cx="7279372" cy="2761759"/>
          </a:xfrm>
          <a:custGeom>
            <a:avLst/>
            <a:gdLst/>
            <a:ahLst/>
            <a:cxnLst/>
            <a:rect r="r" b="b" t="t" l="l"/>
            <a:pathLst>
              <a:path h="2761759" w="7279372">
                <a:moveTo>
                  <a:pt x="0" y="0"/>
                </a:moveTo>
                <a:lnTo>
                  <a:pt x="7279372" y="0"/>
                </a:lnTo>
                <a:lnTo>
                  <a:pt x="7279372" y="2761758"/>
                </a:lnTo>
                <a:lnTo>
                  <a:pt x="0" y="2761758"/>
                </a:lnTo>
                <a:lnTo>
                  <a:pt x="0" y="0"/>
                </a:lnTo>
                <a:close/>
              </a:path>
            </a:pathLst>
          </a:custGeom>
          <a:blipFill>
            <a:blip r:embed="rId3"/>
            <a:stretch>
              <a:fillRect l="-539" t="0" r="-3508" b="-4846"/>
            </a:stretch>
          </a:blipFill>
        </p:spPr>
      </p:sp>
      <p:sp>
        <p:nvSpPr>
          <p:cNvPr name="Freeform 13" id="13"/>
          <p:cNvSpPr/>
          <p:nvPr/>
        </p:nvSpPr>
        <p:spPr>
          <a:xfrm flipH="false" flipV="false" rot="0">
            <a:off x="7901170" y="3732224"/>
            <a:ext cx="9903690" cy="2822552"/>
          </a:xfrm>
          <a:custGeom>
            <a:avLst/>
            <a:gdLst/>
            <a:ahLst/>
            <a:cxnLst/>
            <a:rect r="r" b="b" t="t" l="l"/>
            <a:pathLst>
              <a:path h="2822552" w="9903690">
                <a:moveTo>
                  <a:pt x="0" y="0"/>
                </a:moveTo>
                <a:lnTo>
                  <a:pt x="9903689" y="0"/>
                </a:lnTo>
                <a:lnTo>
                  <a:pt x="9903689" y="2822552"/>
                </a:lnTo>
                <a:lnTo>
                  <a:pt x="0" y="2822552"/>
                </a:lnTo>
                <a:lnTo>
                  <a:pt x="0" y="0"/>
                </a:lnTo>
                <a:close/>
              </a:path>
            </a:pathLst>
          </a:custGeom>
          <a:blipFill>
            <a:blip r:embed="rId4"/>
            <a:stretch>
              <a:fillRect l="0" t="0" r="0" b="0"/>
            </a:stretch>
          </a:blipFill>
        </p:spPr>
      </p:sp>
      <p:sp>
        <p:nvSpPr>
          <p:cNvPr name="TextBox 14" id="14"/>
          <p:cNvSpPr txBox="true"/>
          <p:nvPr/>
        </p:nvSpPr>
        <p:spPr>
          <a:xfrm rot="0">
            <a:off x="4294572" y="433795"/>
            <a:ext cx="9698855" cy="1749425"/>
          </a:xfrm>
          <a:prstGeom prst="rect">
            <a:avLst/>
          </a:prstGeom>
        </p:spPr>
        <p:txBody>
          <a:bodyPr anchor="t" rtlCol="false" tIns="0" lIns="0" bIns="0" rIns="0">
            <a:spAutoFit/>
          </a:bodyPr>
          <a:lstStyle/>
          <a:p>
            <a:pPr algn="ctr">
              <a:lnSpc>
                <a:spcPts val="7000"/>
              </a:lnSpc>
            </a:pPr>
            <a:r>
              <a:rPr lang="en-US" sz="5000">
                <a:solidFill>
                  <a:srgbClr val="145DA0"/>
                </a:solidFill>
                <a:latin typeface="Open Sans Extra Bold"/>
                <a:ea typeface="Open Sans Extra Bold"/>
                <a:cs typeface="Open Sans Extra Bold"/>
                <a:sym typeface="Open Sans Extra Bold"/>
              </a:rPr>
              <a:t>CẤU TRÚC DỮ LIỆU</a:t>
            </a:r>
          </a:p>
          <a:p>
            <a:pPr algn="ctr">
              <a:lnSpc>
                <a:spcPts val="7000"/>
              </a:lnSpc>
            </a:pPr>
          </a:p>
        </p:txBody>
      </p:sp>
      <p:sp>
        <p:nvSpPr>
          <p:cNvPr name="TextBox 15" id="15"/>
          <p:cNvSpPr txBox="true"/>
          <p:nvPr/>
        </p:nvSpPr>
        <p:spPr>
          <a:xfrm rot="0">
            <a:off x="1594175" y="2630260"/>
            <a:ext cx="2729012"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ea typeface="Open Sans Extra Bold"/>
                <a:cs typeface="Open Sans Extra Bold"/>
                <a:sym typeface="Open Sans Extra Bold"/>
              </a:rPr>
              <a:t>Cấu trúc tệp</a:t>
            </a:r>
          </a:p>
        </p:txBody>
      </p:sp>
      <p:sp>
        <p:nvSpPr>
          <p:cNvPr name="TextBox 16" id="16"/>
          <p:cNvSpPr txBox="true"/>
          <p:nvPr/>
        </p:nvSpPr>
        <p:spPr>
          <a:xfrm rot="0">
            <a:off x="10028904" y="2634189"/>
            <a:ext cx="4979393"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ea typeface="Open Sans Extra Bold"/>
                <a:cs typeface="Open Sans Extra Bold"/>
                <a:sym typeface="Open Sans Extra Bold"/>
              </a:rPr>
              <a:t>Cấu trúc nút trong cây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FFF"/>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12543" cy="2709333"/>
          </a:xfrm>
        </p:grpSpPr>
        <p:sp>
          <p:nvSpPr>
            <p:cNvPr name="Freeform 3" id="3"/>
            <p:cNvSpPr/>
            <p:nvPr/>
          </p:nvSpPr>
          <p:spPr>
            <a:xfrm flipH="false" flipV="false" rot="0">
              <a:off x="0" y="0"/>
              <a:ext cx="12543" cy="2709333"/>
            </a:xfrm>
            <a:custGeom>
              <a:avLst/>
              <a:gdLst/>
              <a:ahLst/>
              <a:cxnLst/>
              <a:rect r="r" b="b" t="t" l="l"/>
              <a:pathLst>
                <a:path h="2709333" w="12543">
                  <a:moveTo>
                    <a:pt x="0" y="0"/>
                  </a:moveTo>
                  <a:lnTo>
                    <a:pt x="12543" y="0"/>
                  </a:lnTo>
                  <a:lnTo>
                    <a:pt x="12543" y="2709333"/>
                  </a:lnTo>
                  <a:lnTo>
                    <a:pt x="0" y="2709333"/>
                  </a:lnTo>
                  <a:close/>
                </a:path>
              </a:pathLst>
            </a:custGeom>
            <a:solidFill>
              <a:srgbClr val="FCFFFF"/>
            </a:solidFill>
          </p:spPr>
        </p:sp>
        <p:sp>
          <p:nvSpPr>
            <p:cNvPr name="TextBox 4" id="4"/>
            <p:cNvSpPr txBox="true"/>
            <p:nvPr/>
          </p:nvSpPr>
          <p:spPr>
            <a:xfrm>
              <a:off x="0" y="-38100"/>
              <a:ext cx="12543"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5820" y="-1782102"/>
            <a:ext cx="3564204" cy="35642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700679" y="7074186"/>
            <a:ext cx="5946973" cy="59469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sp>
        <p:nvSpPr>
          <p:cNvPr name="Freeform 12" id="12"/>
          <p:cNvSpPr/>
          <p:nvPr/>
        </p:nvSpPr>
        <p:spPr>
          <a:xfrm flipH="false" flipV="false" rot="0">
            <a:off x="186282" y="3191894"/>
            <a:ext cx="9644904" cy="5003294"/>
          </a:xfrm>
          <a:custGeom>
            <a:avLst/>
            <a:gdLst/>
            <a:ahLst/>
            <a:cxnLst/>
            <a:rect r="r" b="b" t="t" l="l"/>
            <a:pathLst>
              <a:path h="5003294" w="9644904">
                <a:moveTo>
                  <a:pt x="0" y="0"/>
                </a:moveTo>
                <a:lnTo>
                  <a:pt x="9644904" y="0"/>
                </a:lnTo>
                <a:lnTo>
                  <a:pt x="9644904" y="5003294"/>
                </a:lnTo>
                <a:lnTo>
                  <a:pt x="0" y="5003294"/>
                </a:lnTo>
                <a:lnTo>
                  <a:pt x="0" y="0"/>
                </a:lnTo>
                <a:close/>
              </a:path>
            </a:pathLst>
          </a:custGeom>
          <a:blipFill>
            <a:blip r:embed="rId3"/>
            <a:stretch>
              <a:fillRect l="0" t="0" r="0" b="0"/>
            </a:stretch>
          </a:blipFill>
        </p:spPr>
      </p:sp>
      <p:sp>
        <p:nvSpPr>
          <p:cNvPr name="Freeform 13" id="13"/>
          <p:cNvSpPr/>
          <p:nvPr/>
        </p:nvSpPr>
        <p:spPr>
          <a:xfrm flipH="false" flipV="false" rot="0">
            <a:off x="10393161" y="2535640"/>
            <a:ext cx="7281004" cy="7756063"/>
          </a:xfrm>
          <a:custGeom>
            <a:avLst/>
            <a:gdLst/>
            <a:ahLst/>
            <a:cxnLst/>
            <a:rect r="r" b="b" t="t" l="l"/>
            <a:pathLst>
              <a:path h="7756063" w="7281004">
                <a:moveTo>
                  <a:pt x="0" y="0"/>
                </a:moveTo>
                <a:lnTo>
                  <a:pt x="7281004" y="0"/>
                </a:lnTo>
                <a:lnTo>
                  <a:pt x="7281004" y="7756063"/>
                </a:lnTo>
                <a:lnTo>
                  <a:pt x="0" y="7756063"/>
                </a:lnTo>
                <a:lnTo>
                  <a:pt x="0" y="0"/>
                </a:lnTo>
                <a:close/>
              </a:path>
            </a:pathLst>
          </a:custGeom>
          <a:blipFill>
            <a:blip r:embed="rId4"/>
            <a:stretch>
              <a:fillRect l="0" t="0" r="0" b="0"/>
            </a:stretch>
          </a:blipFill>
        </p:spPr>
      </p:sp>
      <p:sp>
        <p:nvSpPr>
          <p:cNvPr name="TextBox 14" id="14"/>
          <p:cNvSpPr txBox="true"/>
          <p:nvPr/>
        </p:nvSpPr>
        <p:spPr>
          <a:xfrm rot="0">
            <a:off x="4278458" y="143344"/>
            <a:ext cx="9698855" cy="863600"/>
          </a:xfrm>
          <a:prstGeom prst="rect">
            <a:avLst/>
          </a:prstGeom>
        </p:spPr>
        <p:txBody>
          <a:bodyPr anchor="t" rtlCol="false" tIns="0" lIns="0" bIns="0" rIns="0">
            <a:spAutoFit/>
          </a:bodyPr>
          <a:lstStyle/>
          <a:p>
            <a:pPr algn="ctr">
              <a:lnSpc>
                <a:spcPts val="7000"/>
              </a:lnSpc>
            </a:pPr>
            <a:r>
              <a:rPr lang="en-US" sz="5000">
                <a:solidFill>
                  <a:srgbClr val="00569E"/>
                </a:solidFill>
                <a:latin typeface="Open Sans Extra Bold"/>
                <a:ea typeface="Open Sans Extra Bold"/>
                <a:cs typeface="Open Sans Extra Bold"/>
                <a:sym typeface="Open Sans Extra Bold"/>
              </a:rPr>
              <a:t>CẤU TRÚC DỮ LIỆU</a:t>
            </a:r>
          </a:p>
        </p:txBody>
      </p:sp>
      <p:sp>
        <p:nvSpPr>
          <p:cNvPr name="TextBox 15" id="15"/>
          <p:cNvSpPr txBox="true"/>
          <p:nvPr/>
        </p:nvSpPr>
        <p:spPr>
          <a:xfrm rot="0">
            <a:off x="1204208" y="2163182"/>
            <a:ext cx="6148500" cy="580958"/>
          </a:xfrm>
          <a:prstGeom prst="rect">
            <a:avLst/>
          </a:prstGeom>
        </p:spPr>
        <p:txBody>
          <a:bodyPr anchor="t" rtlCol="false" tIns="0" lIns="0" bIns="0" rIns="0">
            <a:spAutoFit/>
          </a:bodyPr>
          <a:lstStyle/>
          <a:p>
            <a:pPr algn="ctr">
              <a:lnSpc>
                <a:spcPts val="4728"/>
              </a:lnSpc>
            </a:pPr>
            <a:r>
              <a:rPr lang="en-US" sz="3377">
                <a:solidFill>
                  <a:srgbClr val="000000"/>
                </a:solidFill>
                <a:latin typeface="Open Sans Extra Bold"/>
                <a:ea typeface="Open Sans Extra Bold"/>
                <a:cs typeface="Open Sans Extra Bold"/>
                <a:sym typeface="Open Sans Extra Bold"/>
              </a:rPr>
              <a:t>Hàm thêm phần tử (đệ quy)</a:t>
            </a:r>
          </a:p>
        </p:txBody>
      </p:sp>
      <p:sp>
        <p:nvSpPr>
          <p:cNvPr name="TextBox 16" id="16"/>
          <p:cNvSpPr txBox="true"/>
          <p:nvPr/>
        </p:nvSpPr>
        <p:spPr>
          <a:xfrm rot="0">
            <a:off x="9638826" y="1354607"/>
            <a:ext cx="7496143" cy="1181033"/>
          </a:xfrm>
          <a:prstGeom prst="rect">
            <a:avLst/>
          </a:prstGeom>
        </p:spPr>
        <p:txBody>
          <a:bodyPr anchor="t" rtlCol="false" tIns="0" lIns="0" bIns="0" rIns="0">
            <a:spAutoFit/>
          </a:bodyPr>
          <a:lstStyle/>
          <a:p>
            <a:pPr algn="ctr">
              <a:lnSpc>
                <a:spcPts val="4728"/>
              </a:lnSpc>
            </a:pPr>
            <a:r>
              <a:rPr lang="en-US" sz="3377">
                <a:solidFill>
                  <a:srgbClr val="000000"/>
                </a:solidFill>
                <a:latin typeface="Open Sans Extra Bold"/>
                <a:ea typeface="Open Sans Extra Bold"/>
                <a:cs typeface="Open Sans Extra Bold"/>
                <a:sym typeface="Open Sans Extra Bold"/>
              </a:rPr>
              <a:t>Hàm thêm phần tử (không đệ quy)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FFF"/>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12543" cy="2709333"/>
          </a:xfrm>
        </p:grpSpPr>
        <p:sp>
          <p:nvSpPr>
            <p:cNvPr name="Freeform 3" id="3"/>
            <p:cNvSpPr/>
            <p:nvPr/>
          </p:nvSpPr>
          <p:spPr>
            <a:xfrm flipH="false" flipV="false" rot="0">
              <a:off x="0" y="0"/>
              <a:ext cx="12543" cy="2709333"/>
            </a:xfrm>
            <a:custGeom>
              <a:avLst/>
              <a:gdLst/>
              <a:ahLst/>
              <a:cxnLst/>
              <a:rect r="r" b="b" t="t" l="l"/>
              <a:pathLst>
                <a:path h="2709333" w="12543">
                  <a:moveTo>
                    <a:pt x="0" y="0"/>
                  </a:moveTo>
                  <a:lnTo>
                    <a:pt x="12543" y="0"/>
                  </a:lnTo>
                  <a:lnTo>
                    <a:pt x="12543" y="2709333"/>
                  </a:lnTo>
                  <a:lnTo>
                    <a:pt x="0" y="2709333"/>
                  </a:lnTo>
                  <a:close/>
                </a:path>
              </a:pathLst>
            </a:custGeom>
            <a:solidFill>
              <a:srgbClr val="FCFFFF"/>
            </a:solidFill>
          </p:spPr>
        </p:sp>
        <p:sp>
          <p:nvSpPr>
            <p:cNvPr name="TextBox 4" id="4"/>
            <p:cNvSpPr txBox="true"/>
            <p:nvPr/>
          </p:nvSpPr>
          <p:spPr>
            <a:xfrm>
              <a:off x="0" y="-38100"/>
              <a:ext cx="12543"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5820" y="-1782102"/>
            <a:ext cx="3564204" cy="35642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700679" y="7074186"/>
            <a:ext cx="5946973" cy="59469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sp>
        <p:nvSpPr>
          <p:cNvPr name="Freeform 12" id="12"/>
          <p:cNvSpPr/>
          <p:nvPr/>
        </p:nvSpPr>
        <p:spPr>
          <a:xfrm flipH="false" flipV="false" rot="0">
            <a:off x="774592" y="2246627"/>
            <a:ext cx="7881025" cy="7427866"/>
          </a:xfrm>
          <a:custGeom>
            <a:avLst/>
            <a:gdLst/>
            <a:ahLst/>
            <a:cxnLst/>
            <a:rect r="r" b="b" t="t" l="l"/>
            <a:pathLst>
              <a:path h="7427866" w="7881025">
                <a:moveTo>
                  <a:pt x="0" y="0"/>
                </a:moveTo>
                <a:lnTo>
                  <a:pt x="7881025" y="0"/>
                </a:lnTo>
                <a:lnTo>
                  <a:pt x="7881025" y="7427867"/>
                </a:lnTo>
                <a:lnTo>
                  <a:pt x="0" y="7427867"/>
                </a:lnTo>
                <a:lnTo>
                  <a:pt x="0" y="0"/>
                </a:lnTo>
                <a:close/>
              </a:path>
            </a:pathLst>
          </a:custGeom>
          <a:blipFill>
            <a:blip r:embed="rId3"/>
            <a:stretch>
              <a:fillRect l="0" t="0" r="0" b="0"/>
            </a:stretch>
          </a:blipFill>
        </p:spPr>
      </p:sp>
      <p:sp>
        <p:nvSpPr>
          <p:cNvPr name="Freeform 13" id="13"/>
          <p:cNvSpPr/>
          <p:nvPr/>
        </p:nvSpPr>
        <p:spPr>
          <a:xfrm flipH="false" flipV="false" rot="0">
            <a:off x="11193783" y="1965021"/>
            <a:ext cx="5315664" cy="8321979"/>
          </a:xfrm>
          <a:custGeom>
            <a:avLst/>
            <a:gdLst/>
            <a:ahLst/>
            <a:cxnLst/>
            <a:rect r="r" b="b" t="t" l="l"/>
            <a:pathLst>
              <a:path h="8321979" w="5315664">
                <a:moveTo>
                  <a:pt x="0" y="0"/>
                </a:moveTo>
                <a:lnTo>
                  <a:pt x="5315664" y="0"/>
                </a:lnTo>
                <a:lnTo>
                  <a:pt x="5315664" y="8321979"/>
                </a:lnTo>
                <a:lnTo>
                  <a:pt x="0" y="8321979"/>
                </a:lnTo>
                <a:lnTo>
                  <a:pt x="0" y="0"/>
                </a:lnTo>
                <a:close/>
              </a:path>
            </a:pathLst>
          </a:custGeom>
          <a:blipFill>
            <a:blip r:embed="rId4"/>
            <a:stretch>
              <a:fillRect l="0" t="0" r="0" b="0"/>
            </a:stretch>
          </a:blipFill>
        </p:spPr>
      </p:sp>
      <p:sp>
        <p:nvSpPr>
          <p:cNvPr name="TextBox 14" id="14"/>
          <p:cNvSpPr txBox="true"/>
          <p:nvPr/>
        </p:nvSpPr>
        <p:spPr>
          <a:xfrm rot="0">
            <a:off x="4294572" y="-104775"/>
            <a:ext cx="9698855" cy="863600"/>
          </a:xfrm>
          <a:prstGeom prst="rect">
            <a:avLst/>
          </a:prstGeom>
        </p:spPr>
        <p:txBody>
          <a:bodyPr anchor="t" rtlCol="false" tIns="0" lIns="0" bIns="0" rIns="0">
            <a:spAutoFit/>
          </a:bodyPr>
          <a:lstStyle/>
          <a:p>
            <a:pPr algn="ctr">
              <a:lnSpc>
                <a:spcPts val="7000"/>
              </a:lnSpc>
            </a:pPr>
            <a:r>
              <a:rPr lang="en-US" sz="5000">
                <a:solidFill>
                  <a:srgbClr val="00569E"/>
                </a:solidFill>
                <a:latin typeface="Open Sans Extra Bold"/>
                <a:ea typeface="Open Sans Extra Bold"/>
                <a:cs typeface="Open Sans Extra Bold"/>
                <a:sym typeface="Open Sans Extra Bold"/>
              </a:rPr>
              <a:t>CẤU TRÚC DỮ LIỆU</a:t>
            </a:r>
          </a:p>
        </p:txBody>
      </p:sp>
      <p:sp>
        <p:nvSpPr>
          <p:cNvPr name="TextBox 15" id="15"/>
          <p:cNvSpPr txBox="true"/>
          <p:nvPr/>
        </p:nvSpPr>
        <p:spPr>
          <a:xfrm rot="0">
            <a:off x="1028700" y="1388008"/>
            <a:ext cx="6148500" cy="580958"/>
          </a:xfrm>
          <a:prstGeom prst="rect">
            <a:avLst/>
          </a:prstGeom>
        </p:spPr>
        <p:txBody>
          <a:bodyPr anchor="t" rtlCol="false" tIns="0" lIns="0" bIns="0" rIns="0">
            <a:spAutoFit/>
          </a:bodyPr>
          <a:lstStyle/>
          <a:p>
            <a:pPr algn="ctr">
              <a:lnSpc>
                <a:spcPts val="4728"/>
              </a:lnSpc>
            </a:pPr>
            <a:r>
              <a:rPr lang="en-US" sz="3377">
                <a:solidFill>
                  <a:srgbClr val="000000"/>
                </a:solidFill>
                <a:latin typeface="Open Sans Extra Bold"/>
                <a:ea typeface="Open Sans Extra Bold"/>
                <a:cs typeface="Open Sans Extra Bold"/>
                <a:sym typeface="Open Sans Extra Bold"/>
              </a:rPr>
              <a:t>Hàm xóa phần tử (đệ quy)</a:t>
            </a:r>
          </a:p>
        </p:txBody>
      </p:sp>
      <p:sp>
        <p:nvSpPr>
          <p:cNvPr name="TextBox 16" id="16"/>
          <p:cNvSpPr txBox="true"/>
          <p:nvPr/>
        </p:nvSpPr>
        <p:spPr>
          <a:xfrm rot="0">
            <a:off x="9932121" y="1388008"/>
            <a:ext cx="7496143" cy="580958"/>
          </a:xfrm>
          <a:prstGeom prst="rect">
            <a:avLst/>
          </a:prstGeom>
        </p:spPr>
        <p:txBody>
          <a:bodyPr anchor="t" rtlCol="false" tIns="0" lIns="0" bIns="0" rIns="0">
            <a:spAutoFit/>
          </a:bodyPr>
          <a:lstStyle/>
          <a:p>
            <a:pPr algn="ctr">
              <a:lnSpc>
                <a:spcPts val="4728"/>
              </a:lnSpc>
            </a:pPr>
            <a:r>
              <a:rPr lang="en-US" sz="3377">
                <a:solidFill>
                  <a:srgbClr val="000000"/>
                </a:solidFill>
                <a:latin typeface="Open Sans Extra Bold"/>
                <a:ea typeface="Open Sans Extra Bold"/>
                <a:cs typeface="Open Sans Extra Bold"/>
                <a:sym typeface="Open Sans Extra Bold"/>
              </a:rPr>
              <a:t>Hàm xóa phần tử (không đệ quy)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280441" y="439605"/>
            <a:ext cx="6007559" cy="9034240"/>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2601123" y="1020382"/>
            <a:ext cx="5366194" cy="5366194"/>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15170" t="0" r="-15170" b="0"/>
              </a:stretch>
            </a:blipFill>
          </p:spPr>
        </p:sp>
      </p:grpSp>
      <p:graphicFrame>
        <p:nvGraphicFramePr>
          <p:cNvPr name="Table 11" id="11"/>
          <p:cNvGraphicFramePr>
            <a:graphicFrameLocks noGrp="true"/>
          </p:cNvGraphicFramePr>
          <p:nvPr/>
        </p:nvGraphicFramePr>
        <p:xfrm>
          <a:off x="1028700" y="2848341"/>
          <a:ext cx="10143040" cy="7416648"/>
        </p:xfrm>
        <a:graphic>
          <a:graphicData uri="http://schemas.openxmlformats.org/drawingml/2006/table">
            <a:tbl>
              <a:tblPr/>
              <a:tblGrid>
                <a:gridCol w="3381013"/>
                <a:gridCol w="3381013"/>
                <a:gridCol w="3381013"/>
              </a:tblGrid>
              <a:tr h="1053160">
                <a:tc>
                  <a:txBody>
                    <a:bodyPr anchor="t" rtlCol="false"/>
                    <a:lstStyle/>
                    <a:p>
                      <a:pPr algn="ctr">
                        <a:lnSpc>
                          <a:spcPts val="4200"/>
                        </a:lnSpc>
                        <a:defRPr/>
                      </a:pPr>
                      <a:r>
                        <a:rPr lang="en-US" sz="3000" b="true">
                          <a:solidFill>
                            <a:srgbClr val="037D01"/>
                          </a:solidFill>
                          <a:latin typeface="Open Sans Extra Bold"/>
                          <a:ea typeface="Open Sans Extra Bold"/>
                          <a:cs typeface="Open Sans Extra Bold"/>
                          <a:sym typeface="Open Sans Extra Bold"/>
                        </a:rPr>
                        <a:t>TÊN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200"/>
                        </a:lnSpc>
                        <a:defRPr/>
                      </a:pPr>
                      <a:r>
                        <a:rPr lang="en-US" sz="3000" b="true">
                          <a:solidFill>
                            <a:srgbClr val="037D01"/>
                          </a:solidFill>
                          <a:latin typeface="Open Sans Extra Bold"/>
                          <a:ea typeface="Open Sans Extra Bold"/>
                          <a:cs typeface="Open Sans Extra Bold"/>
                          <a:sym typeface="Open Sans Extra Bold"/>
                        </a:rPr>
                        <a:t>MSSV</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200"/>
                        </a:lnSpc>
                        <a:defRPr/>
                      </a:pPr>
                      <a:r>
                        <a:rPr lang="en-US" sz="3000">
                          <a:solidFill>
                            <a:srgbClr val="037D01"/>
                          </a:solidFill>
                          <a:latin typeface="Open Sans Extra Bold"/>
                          <a:ea typeface="Open Sans Extra Bold"/>
                          <a:cs typeface="Open Sans Extra Bold"/>
                          <a:sym typeface="Open Sans Extra Bold"/>
                        </a:rPr>
                        <a:t>NHIỆM VỤ</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570166">
                <a:tc>
                  <a:txBody>
                    <a:bodyPr anchor="t" rtlCol="false"/>
                    <a:lstStyle/>
                    <a:p>
                      <a:pPr algn="ctr">
                        <a:lnSpc>
                          <a:spcPts val="4199"/>
                        </a:lnSpc>
                        <a:defRPr/>
                      </a:pPr>
                      <a:r>
                        <a:rPr lang="en-US" sz="2999">
                          <a:solidFill>
                            <a:srgbClr val="000000"/>
                          </a:solidFill>
                          <a:latin typeface="Open Sans Extra Bold"/>
                          <a:ea typeface="Open Sans Extra Bold"/>
                          <a:cs typeface="Open Sans Extra Bold"/>
                          <a:sym typeface="Open Sans Extra Bold"/>
                        </a:rPr>
                        <a:t>Nguyễn Ngọc Huy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Open Sans Extra Bold"/>
                          <a:ea typeface="Open Sans Extra Bold"/>
                          <a:cs typeface="Open Sans Extra Bold"/>
                          <a:sym typeface="Open Sans Extra Bold"/>
                        </a:rPr>
                        <a:t>22110332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199"/>
                        </a:lnSpc>
                        <a:defRPr/>
                      </a:pPr>
                      <a:r>
                        <a:rPr lang="en-US" sz="2999" b="true">
                          <a:solidFill>
                            <a:srgbClr val="000000"/>
                          </a:solidFill>
                          <a:latin typeface="Open Sans Extra Bold"/>
                          <a:ea typeface="Open Sans Extra Bold"/>
                          <a:cs typeface="Open Sans Extra Bold"/>
                          <a:sym typeface="Open Sans Extra Bold"/>
                        </a:rPr>
                        <a:t>Bài 03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832657">
                <a:tc>
                  <a:txBody>
                    <a:bodyPr anchor="t" rtlCol="false"/>
                    <a:lstStyle/>
                    <a:p>
                      <a:pPr algn="ctr">
                        <a:lnSpc>
                          <a:spcPts val="4199"/>
                        </a:lnSpc>
                        <a:defRPr/>
                      </a:pPr>
                      <a:r>
                        <a:rPr lang="en-US" sz="2999">
                          <a:solidFill>
                            <a:srgbClr val="000000"/>
                          </a:solidFill>
                          <a:latin typeface="Open Sans Extra Bold"/>
                          <a:ea typeface="Open Sans Extra Bold"/>
                          <a:cs typeface="Open Sans Extra Bold"/>
                          <a:sym typeface="Open Sans Extra Bold"/>
                        </a:rPr>
                        <a:t>Nguyễn Hoàng Anh Kiệt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Open Sans Extra Bold"/>
                          <a:ea typeface="Open Sans Extra Bold"/>
                          <a:cs typeface="Open Sans Extra Bold"/>
                          <a:sym typeface="Open Sans Extra Bold"/>
                        </a:rPr>
                        <a:t>23110247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Open Sans Extra Bold"/>
                          <a:ea typeface="Open Sans Extra Bold"/>
                          <a:cs typeface="Open Sans Extra Bold"/>
                          <a:sym typeface="Open Sans Extra Bold"/>
                        </a:rPr>
                        <a:t>Bài 1, 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589314">
                <a:tc>
                  <a:txBody>
                    <a:bodyPr anchor="t" rtlCol="false"/>
                    <a:lstStyle/>
                    <a:p>
                      <a:pPr algn="ctr">
                        <a:lnSpc>
                          <a:spcPts val="4200"/>
                        </a:lnSpc>
                        <a:defRPr/>
                      </a:pPr>
                      <a:r>
                        <a:rPr lang="en-US" sz="3000">
                          <a:solidFill>
                            <a:srgbClr val="000000"/>
                          </a:solidFill>
                          <a:latin typeface="Open Sans Extra Bold"/>
                          <a:ea typeface="Open Sans Extra Bold"/>
                          <a:cs typeface="Open Sans Extra Bold"/>
                          <a:sym typeface="Open Sans Extra Bold"/>
                        </a:rPr>
                        <a:t>Nguyễn Tấn Thành</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Open Sans Extra Bold"/>
                          <a:ea typeface="Open Sans Extra Bold"/>
                          <a:cs typeface="Open Sans Extra Bold"/>
                          <a:sym typeface="Open Sans Extra Bold"/>
                        </a:rPr>
                        <a:t>23133068</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Open Sans Extra Bold"/>
                          <a:ea typeface="Open Sans Extra Bold"/>
                          <a:cs typeface="Open Sans Extra Bold"/>
                          <a:sym typeface="Open Sans Extra Bold"/>
                        </a:rPr>
                        <a:t>Bài 2, 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371350">
                <a:tc>
                  <a:txBody>
                    <a:bodyPr anchor="t" rtlCol="false"/>
                    <a:lstStyle/>
                    <a:p>
                      <a:pPr algn="ctr">
                        <a:lnSpc>
                          <a:spcPts val="4200"/>
                        </a:lnSpc>
                        <a:defRPr/>
                      </a:pPr>
                      <a:r>
                        <a:rPr lang="en-US" sz="3000">
                          <a:solidFill>
                            <a:srgbClr val="000000"/>
                          </a:solidFill>
                          <a:latin typeface="Open Sans Extra Bold"/>
                          <a:ea typeface="Open Sans Extra Bold"/>
                          <a:cs typeface="Open Sans Extra Bold"/>
                          <a:sym typeface="Open Sans Extra Bold"/>
                        </a:rPr>
                        <a:t>Lê Đức Việt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ns Extra Bold"/>
                          <a:ea typeface="Open Sans Extra Bold"/>
                          <a:cs typeface="Open Sans Extra Bold"/>
                          <a:sym typeface="Open Sans Extra Bold"/>
                        </a:rPr>
                        <a:t>23162113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ns Extra Bold"/>
                          <a:ea typeface="Open Sans Extra Bold"/>
                          <a:cs typeface="Open Sans Extra Bold"/>
                          <a:sym typeface="Open Sans Extra Bold"/>
                        </a:rPr>
                        <a:t>Bài 04</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12" id="12"/>
          <p:cNvSpPr txBox="true"/>
          <p:nvPr/>
        </p:nvSpPr>
        <p:spPr>
          <a:xfrm rot="0">
            <a:off x="2115571" y="1662779"/>
            <a:ext cx="10485552" cy="683744"/>
          </a:xfrm>
          <a:prstGeom prst="rect">
            <a:avLst/>
          </a:prstGeom>
        </p:spPr>
        <p:txBody>
          <a:bodyPr anchor="t" rtlCol="false" tIns="0" lIns="0" bIns="0" rIns="0">
            <a:spAutoFit/>
          </a:bodyPr>
          <a:lstStyle/>
          <a:p>
            <a:pPr algn="l">
              <a:lnSpc>
                <a:spcPts val="5363"/>
              </a:lnSpc>
              <a:spcBef>
                <a:spcPct val="0"/>
              </a:spcBef>
            </a:pPr>
            <a:r>
              <a:rPr lang="en-US" sz="3830" spc="-76">
                <a:solidFill>
                  <a:srgbClr val="051D40"/>
                </a:solidFill>
                <a:latin typeface="Poppins"/>
                <a:ea typeface="Poppins"/>
                <a:cs typeface="Poppins"/>
                <a:sym typeface="Poppins"/>
              </a:rPr>
              <a:t>CÁC THÀNH VIÊN TRONG NHÓM VÀ NHIỆM VỤ</a:t>
            </a:r>
          </a:p>
        </p:txBody>
      </p:sp>
      <p:sp>
        <p:nvSpPr>
          <p:cNvPr name="TextBox 13" id="13"/>
          <p:cNvSpPr txBox="true"/>
          <p:nvPr/>
        </p:nvSpPr>
        <p:spPr>
          <a:xfrm rot="0">
            <a:off x="2943399" y="353880"/>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About us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FFF"/>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12543" cy="2709333"/>
          </a:xfrm>
        </p:grpSpPr>
        <p:sp>
          <p:nvSpPr>
            <p:cNvPr name="Freeform 3" id="3"/>
            <p:cNvSpPr/>
            <p:nvPr/>
          </p:nvSpPr>
          <p:spPr>
            <a:xfrm flipH="false" flipV="false" rot="0">
              <a:off x="0" y="0"/>
              <a:ext cx="12543" cy="2709333"/>
            </a:xfrm>
            <a:custGeom>
              <a:avLst/>
              <a:gdLst/>
              <a:ahLst/>
              <a:cxnLst/>
              <a:rect r="r" b="b" t="t" l="l"/>
              <a:pathLst>
                <a:path h="2709333" w="12543">
                  <a:moveTo>
                    <a:pt x="0" y="0"/>
                  </a:moveTo>
                  <a:lnTo>
                    <a:pt x="12543" y="0"/>
                  </a:lnTo>
                  <a:lnTo>
                    <a:pt x="12543" y="2709333"/>
                  </a:lnTo>
                  <a:lnTo>
                    <a:pt x="0" y="2709333"/>
                  </a:lnTo>
                  <a:close/>
                </a:path>
              </a:pathLst>
            </a:custGeom>
            <a:solidFill>
              <a:srgbClr val="FCFFFF"/>
            </a:solidFill>
          </p:spPr>
        </p:sp>
        <p:sp>
          <p:nvSpPr>
            <p:cNvPr name="TextBox 4" id="4"/>
            <p:cNvSpPr txBox="true"/>
            <p:nvPr/>
          </p:nvSpPr>
          <p:spPr>
            <a:xfrm>
              <a:off x="0" y="-38100"/>
              <a:ext cx="12543"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5820" y="-1782102"/>
            <a:ext cx="3564204" cy="35642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700679" y="7074186"/>
            <a:ext cx="5946973" cy="59469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sp>
        <p:nvSpPr>
          <p:cNvPr name="Freeform 12" id="12"/>
          <p:cNvSpPr/>
          <p:nvPr/>
        </p:nvSpPr>
        <p:spPr>
          <a:xfrm flipH="false" flipV="false" rot="0">
            <a:off x="1733890" y="3043926"/>
            <a:ext cx="12481498" cy="5850702"/>
          </a:xfrm>
          <a:custGeom>
            <a:avLst/>
            <a:gdLst/>
            <a:ahLst/>
            <a:cxnLst/>
            <a:rect r="r" b="b" t="t" l="l"/>
            <a:pathLst>
              <a:path h="5850702" w="12481498">
                <a:moveTo>
                  <a:pt x="0" y="0"/>
                </a:moveTo>
                <a:lnTo>
                  <a:pt x="12481498" y="0"/>
                </a:lnTo>
                <a:lnTo>
                  <a:pt x="12481498" y="5850702"/>
                </a:lnTo>
                <a:lnTo>
                  <a:pt x="0" y="5850702"/>
                </a:lnTo>
                <a:lnTo>
                  <a:pt x="0" y="0"/>
                </a:lnTo>
                <a:close/>
              </a:path>
            </a:pathLst>
          </a:custGeom>
          <a:blipFill>
            <a:blip r:embed="rId3"/>
            <a:stretch>
              <a:fillRect l="0" t="0" r="0" b="0"/>
            </a:stretch>
          </a:blipFill>
        </p:spPr>
      </p:sp>
      <p:sp>
        <p:nvSpPr>
          <p:cNvPr name="TextBox 13" id="13"/>
          <p:cNvSpPr txBox="true"/>
          <p:nvPr/>
        </p:nvSpPr>
        <p:spPr>
          <a:xfrm rot="0">
            <a:off x="3940398" y="-104775"/>
            <a:ext cx="9698855" cy="863600"/>
          </a:xfrm>
          <a:prstGeom prst="rect">
            <a:avLst/>
          </a:prstGeom>
        </p:spPr>
        <p:txBody>
          <a:bodyPr anchor="t" rtlCol="false" tIns="0" lIns="0" bIns="0" rIns="0">
            <a:spAutoFit/>
          </a:bodyPr>
          <a:lstStyle/>
          <a:p>
            <a:pPr algn="ctr">
              <a:lnSpc>
                <a:spcPts val="7000"/>
              </a:lnSpc>
            </a:pPr>
            <a:r>
              <a:rPr lang="en-US" sz="5000">
                <a:solidFill>
                  <a:srgbClr val="00569E"/>
                </a:solidFill>
                <a:latin typeface="Open Sans Extra Bold"/>
                <a:ea typeface="Open Sans Extra Bold"/>
                <a:cs typeface="Open Sans Extra Bold"/>
                <a:sym typeface="Open Sans Extra Bold"/>
              </a:rPr>
              <a:t>CẤU TRÚC DỮ LIỆU</a:t>
            </a:r>
          </a:p>
        </p:txBody>
      </p:sp>
      <p:sp>
        <p:nvSpPr>
          <p:cNvPr name="TextBox 14" id="14"/>
          <p:cNvSpPr txBox="true"/>
          <p:nvPr/>
        </p:nvSpPr>
        <p:spPr>
          <a:xfrm rot="0">
            <a:off x="1733890" y="2089197"/>
            <a:ext cx="7496143" cy="580958"/>
          </a:xfrm>
          <a:prstGeom prst="rect">
            <a:avLst/>
          </a:prstGeom>
        </p:spPr>
        <p:txBody>
          <a:bodyPr anchor="t" rtlCol="false" tIns="0" lIns="0" bIns="0" rIns="0">
            <a:spAutoFit/>
          </a:bodyPr>
          <a:lstStyle/>
          <a:p>
            <a:pPr algn="ctr">
              <a:lnSpc>
                <a:spcPts val="4728"/>
              </a:lnSpc>
            </a:pPr>
            <a:r>
              <a:rPr lang="en-US" sz="3377">
                <a:solidFill>
                  <a:srgbClr val="000000"/>
                </a:solidFill>
                <a:latin typeface="Open Sans Extra Bold"/>
                <a:ea typeface="Open Sans Extra Bold"/>
                <a:cs typeface="Open Sans Extra Bold"/>
                <a:sym typeface="Open Sans Extra Bold"/>
              </a:rPr>
              <a:t>Hàm tính chiều cao cây (đệ quy)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12543" cy="2709333"/>
          </a:xfrm>
        </p:grpSpPr>
        <p:sp>
          <p:nvSpPr>
            <p:cNvPr name="Freeform 3" id="3"/>
            <p:cNvSpPr/>
            <p:nvPr/>
          </p:nvSpPr>
          <p:spPr>
            <a:xfrm flipH="false" flipV="false" rot="0">
              <a:off x="0" y="0"/>
              <a:ext cx="12543" cy="2709333"/>
            </a:xfrm>
            <a:custGeom>
              <a:avLst/>
              <a:gdLst/>
              <a:ahLst/>
              <a:cxnLst/>
              <a:rect r="r" b="b" t="t" l="l"/>
              <a:pathLst>
                <a:path h="2709333" w="12543">
                  <a:moveTo>
                    <a:pt x="0" y="0"/>
                  </a:moveTo>
                  <a:lnTo>
                    <a:pt x="12543" y="0"/>
                  </a:lnTo>
                  <a:lnTo>
                    <a:pt x="12543" y="2709333"/>
                  </a:lnTo>
                  <a:lnTo>
                    <a:pt x="0" y="2709333"/>
                  </a:lnTo>
                  <a:close/>
                </a:path>
              </a:pathLst>
            </a:custGeom>
            <a:solidFill>
              <a:srgbClr val="FCFFFF"/>
            </a:solidFill>
          </p:spPr>
        </p:sp>
        <p:sp>
          <p:nvSpPr>
            <p:cNvPr name="TextBox 4" id="4"/>
            <p:cNvSpPr txBox="true"/>
            <p:nvPr/>
          </p:nvSpPr>
          <p:spPr>
            <a:xfrm>
              <a:off x="0" y="-38100"/>
              <a:ext cx="12543"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5820" y="-1782102"/>
            <a:ext cx="3564204" cy="35642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700679" y="7074186"/>
            <a:ext cx="5946973" cy="59469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sp>
        <p:nvSpPr>
          <p:cNvPr name="Freeform 12" id="12"/>
          <p:cNvSpPr/>
          <p:nvPr/>
        </p:nvSpPr>
        <p:spPr>
          <a:xfrm flipH="false" flipV="false" rot="0">
            <a:off x="4754363" y="0"/>
            <a:ext cx="5081787" cy="10287000"/>
          </a:xfrm>
          <a:custGeom>
            <a:avLst/>
            <a:gdLst/>
            <a:ahLst/>
            <a:cxnLst/>
            <a:rect r="r" b="b" t="t" l="l"/>
            <a:pathLst>
              <a:path h="10287000" w="5081787">
                <a:moveTo>
                  <a:pt x="0" y="0"/>
                </a:moveTo>
                <a:lnTo>
                  <a:pt x="5081788" y="0"/>
                </a:lnTo>
                <a:lnTo>
                  <a:pt x="5081788" y="10287000"/>
                </a:lnTo>
                <a:lnTo>
                  <a:pt x="0" y="10287000"/>
                </a:lnTo>
                <a:lnTo>
                  <a:pt x="0" y="0"/>
                </a:lnTo>
                <a:close/>
              </a:path>
            </a:pathLst>
          </a:custGeom>
          <a:blipFill>
            <a:blip r:embed="rId3"/>
            <a:stretch>
              <a:fillRect l="0" t="0" r="-7287" b="0"/>
            </a:stretch>
          </a:blipFill>
        </p:spPr>
      </p:sp>
      <p:sp>
        <p:nvSpPr>
          <p:cNvPr name="Freeform 13" id="13"/>
          <p:cNvSpPr/>
          <p:nvPr/>
        </p:nvSpPr>
        <p:spPr>
          <a:xfrm flipH="false" flipV="false" rot="0">
            <a:off x="11306534" y="0"/>
            <a:ext cx="5952766" cy="10466401"/>
          </a:xfrm>
          <a:custGeom>
            <a:avLst/>
            <a:gdLst/>
            <a:ahLst/>
            <a:cxnLst/>
            <a:rect r="r" b="b" t="t" l="l"/>
            <a:pathLst>
              <a:path h="10466401" w="5952766">
                <a:moveTo>
                  <a:pt x="0" y="0"/>
                </a:moveTo>
                <a:lnTo>
                  <a:pt x="5952766" y="0"/>
                </a:lnTo>
                <a:lnTo>
                  <a:pt x="5952766" y="10466401"/>
                </a:lnTo>
                <a:lnTo>
                  <a:pt x="0" y="10466401"/>
                </a:lnTo>
                <a:lnTo>
                  <a:pt x="0" y="0"/>
                </a:lnTo>
                <a:close/>
              </a:path>
            </a:pathLst>
          </a:custGeom>
          <a:blipFill>
            <a:blip r:embed="rId4"/>
            <a:stretch>
              <a:fillRect l="0" t="0" r="0" b="0"/>
            </a:stretch>
          </a:blipFill>
        </p:spPr>
      </p:sp>
      <p:sp>
        <p:nvSpPr>
          <p:cNvPr name="TextBox 14" id="14"/>
          <p:cNvSpPr txBox="true"/>
          <p:nvPr/>
        </p:nvSpPr>
        <p:spPr>
          <a:xfrm rot="0">
            <a:off x="-3255252" y="4279900"/>
            <a:ext cx="9698855" cy="863600"/>
          </a:xfrm>
          <a:prstGeom prst="rect">
            <a:avLst/>
          </a:prstGeom>
        </p:spPr>
        <p:txBody>
          <a:bodyPr anchor="t" rtlCol="false" tIns="0" lIns="0" bIns="0" rIns="0">
            <a:spAutoFit/>
          </a:bodyPr>
          <a:lstStyle/>
          <a:p>
            <a:pPr algn="ctr">
              <a:lnSpc>
                <a:spcPts val="7000"/>
              </a:lnSpc>
            </a:pPr>
            <a:r>
              <a:rPr lang="en-US" sz="5000">
                <a:solidFill>
                  <a:srgbClr val="00569E"/>
                </a:solidFill>
                <a:latin typeface="Open Sans Extra Bold"/>
                <a:ea typeface="Open Sans Extra Bold"/>
                <a:cs typeface="Open Sans Extra Bold"/>
                <a:sym typeface="Open Sans Extra Bold"/>
              </a:rPr>
              <a:t>KẾT QUẢ</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13459" y="6275"/>
            <a:ext cx="16853118" cy="10280725"/>
          </a:xfrm>
          <a:custGeom>
            <a:avLst/>
            <a:gdLst/>
            <a:ahLst/>
            <a:cxnLst/>
            <a:rect r="r" b="b" t="t" l="l"/>
            <a:pathLst>
              <a:path h="10280725" w="16853118">
                <a:moveTo>
                  <a:pt x="0" y="0"/>
                </a:moveTo>
                <a:lnTo>
                  <a:pt x="16853118" y="0"/>
                </a:lnTo>
                <a:lnTo>
                  <a:pt x="16853118" y="10280725"/>
                </a:lnTo>
                <a:lnTo>
                  <a:pt x="0" y="10280725"/>
                </a:lnTo>
                <a:lnTo>
                  <a:pt x="0" y="0"/>
                </a:lnTo>
                <a:close/>
              </a:path>
            </a:pathLst>
          </a:custGeom>
          <a:blipFill>
            <a:blip r:embed="rId2"/>
            <a:stretch>
              <a:fillRect l="-10897" t="-10323" r="-2449" b="0"/>
            </a:stretch>
          </a:blipFill>
        </p:spPr>
      </p:sp>
      <p:grpSp>
        <p:nvGrpSpPr>
          <p:cNvPr name="Group 3" id="3"/>
          <p:cNvGrpSpPr/>
          <p:nvPr/>
        </p:nvGrpSpPr>
        <p:grpSpPr>
          <a:xfrm rot="0">
            <a:off x="15193232" y="1242902"/>
            <a:ext cx="33056" cy="7140077"/>
            <a:chOff x="0" y="0"/>
            <a:chExt cx="12543" cy="2709333"/>
          </a:xfrm>
        </p:grpSpPr>
        <p:sp>
          <p:nvSpPr>
            <p:cNvPr name="Freeform 4" id="4"/>
            <p:cNvSpPr/>
            <p:nvPr/>
          </p:nvSpPr>
          <p:spPr>
            <a:xfrm flipH="false" flipV="false" rot="0">
              <a:off x="0" y="0"/>
              <a:ext cx="12543" cy="2709333"/>
            </a:xfrm>
            <a:custGeom>
              <a:avLst/>
              <a:gdLst/>
              <a:ahLst/>
              <a:cxnLst/>
              <a:rect r="r" b="b" t="t" l="l"/>
              <a:pathLst>
                <a:path h="2709333" w="12543">
                  <a:moveTo>
                    <a:pt x="0" y="0"/>
                  </a:moveTo>
                  <a:lnTo>
                    <a:pt x="12543" y="0"/>
                  </a:lnTo>
                  <a:lnTo>
                    <a:pt x="12543" y="2709333"/>
                  </a:lnTo>
                  <a:lnTo>
                    <a:pt x="0" y="2709333"/>
                  </a:lnTo>
                  <a:close/>
                </a:path>
              </a:pathLst>
            </a:custGeom>
            <a:solidFill>
              <a:srgbClr val="0E1018"/>
            </a:solidFill>
          </p:spPr>
        </p:sp>
        <p:sp>
          <p:nvSpPr>
            <p:cNvPr name="TextBox 5" id="5"/>
            <p:cNvSpPr txBox="true"/>
            <p:nvPr/>
          </p:nvSpPr>
          <p:spPr>
            <a:xfrm>
              <a:off x="0" y="-28575"/>
              <a:ext cx="12543" cy="2737908"/>
            </a:xfrm>
            <a:prstGeom prst="rect">
              <a:avLst/>
            </a:prstGeom>
          </p:spPr>
          <p:txBody>
            <a:bodyPr anchor="ctr" rtlCol="false" tIns="35260" lIns="35260" bIns="35260" rIns="35260"/>
            <a:lstStyle/>
            <a:p>
              <a:pPr algn="ctr">
                <a:lnSpc>
                  <a:spcPts val="1846"/>
                </a:lnSpc>
              </a:pPr>
            </a:p>
          </p:txBody>
        </p:sp>
      </p:grpSp>
      <p:grpSp>
        <p:nvGrpSpPr>
          <p:cNvPr name="Group 6" id="6"/>
          <p:cNvGrpSpPr/>
          <p:nvPr/>
        </p:nvGrpSpPr>
        <p:grpSpPr>
          <a:xfrm rot="0">
            <a:off x="1425179" y="5968"/>
            <a:ext cx="2473869" cy="24738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051D40">
                  <a:alpha val="15686"/>
                </a:srgbClr>
              </a:solidFill>
              <a:prstDash val="solid"/>
              <a:miter/>
            </a:ln>
          </p:spPr>
        </p:sp>
        <p:sp>
          <p:nvSpPr>
            <p:cNvPr name="TextBox 8" id="8"/>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grpSp>
        <p:nvGrpSpPr>
          <p:cNvPr name="Group 9" id="9"/>
          <p:cNvGrpSpPr/>
          <p:nvPr/>
        </p:nvGrpSpPr>
        <p:grpSpPr>
          <a:xfrm rot="0">
            <a:off x="12736374" y="6153006"/>
            <a:ext cx="4127719" cy="41277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FFFFFF">
                  <a:alpha val="15686"/>
                </a:srgbClr>
              </a:solidFill>
              <a:prstDash val="solid"/>
              <a:miter/>
            </a:ln>
          </p:spPr>
        </p:sp>
        <p:sp>
          <p:nvSpPr>
            <p:cNvPr name="TextBox 11" id="11"/>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sp>
        <p:nvSpPr>
          <p:cNvPr name="Freeform 12" id="12"/>
          <p:cNvSpPr/>
          <p:nvPr/>
        </p:nvSpPr>
        <p:spPr>
          <a:xfrm flipH="false" flipV="false" rot="0">
            <a:off x="3639314" y="7080836"/>
            <a:ext cx="7914098" cy="493744"/>
          </a:xfrm>
          <a:custGeom>
            <a:avLst/>
            <a:gdLst/>
            <a:ahLst/>
            <a:cxnLst/>
            <a:rect r="r" b="b" t="t" l="l"/>
            <a:pathLst>
              <a:path h="493744" w="7914098">
                <a:moveTo>
                  <a:pt x="0" y="0"/>
                </a:moveTo>
                <a:lnTo>
                  <a:pt x="7914099" y="0"/>
                </a:lnTo>
                <a:lnTo>
                  <a:pt x="7914099" y="493744"/>
                </a:lnTo>
                <a:lnTo>
                  <a:pt x="0" y="493744"/>
                </a:lnTo>
                <a:lnTo>
                  <a:pt x="0" y="0"/>
                </a:lnTo>
                <a:close/>
              </a:path>
            </a:pathLst>
          </a:custGeom>
          <a:blipFill>
            <a:blip r:embed="rId3"/>
            <a:stretch>
              <a:fillRect l="0" t="-216567" r="0" b="0"/>
            </a:stretch>
          </a:blipFill>
        </p:spPr>
      </p:sp>
      <p:sp>
        <p:nvSpPr>
          <p:cNvPr name="TextBox 13" id="13"/>
          <p:cNvSpPr txBox="true"/>
          <p:nvPr/>
        </p:nvSpPr>
        <p:spPr>
          <a:xfrm rot="0">
            <a:off x="1328318" y="933450"/>
            <a:ext cx="6268045" cy="1811020"/>
          </a:xfrm>
          <a:prstGeom prst="rect">
            <a:avLst/>
          </a:prstGeom>
        </p:spPr>
        <p:txBody>
          <a:bodyPr anchor="t" rtlCol="false" tIns="0" lIns="0" bIns="0" rIns="0">
            <a:spAutoFit/>
          </a:bodyPr>
          <a:lstStyle/>
          <a:p>
            <a:pPr algn="ctr">
              <a:lnSpc>
                <a:spcPts val="7279"/>
              </a:lnSpc>
            </a:pPr>
            <a:r>
              <a:rPr lang="en-US" sz="5199">
                <a:solidFill>
                  <a:srgbClr val="00569E"/>
                </a:solidFill>
                <a:latin typeface="Open Sans Extra Bold"/>
                <a:ea typeface="Open Sans Extra Bold"/>
                <a:cs typeface="Open Sans Extra Bold"/>
                <a:sym typeface="Open Sans Extra Bold"/>
              </a:rPr>
              <a:t>PHẦN ĐỒ HỌA</a:t>
            </a:r>
          </a:p>
          <a:p>
            <a:pPr algn="ctr">
              <a:lnSpc>
                <a:spcPts val="7279"/>
              </a:lnSpc>
            </a:pPr>
            <a:r>
              <a:rPr lang="en-US" sz="5199">
                <a:solidFill>
                  <a:srgbClr val="00569E"/>
                </a:solidFill>
                <a:latin typeface="Open Sans Extra Bold"/>
                <a:ea typeface="Open Sans Extra Bold"/>
                <a:cs typeface="Open Sans Extra Bold"/>
                <a:sym typeface="Open Sans Extra Bold"/>
              </a:rPr>
              <a:t>(WINFORMC#.NET)</a:t>
            </a:r>
          </a:p>
        </p:txBody>
      </p:sp>
      <p:sp>
        <p:nvSpPr>
          <p:cNvPr name="AutoShape 14" id="14"/>
          <p:cNvSpPr/>
          <p:nvPr/>
        </p:nvSpPr>
        <p:spPr>
          <a:xfrm rot="0">
            <a:off x="4822924" y="3475497"/>
            <a:ext cx="1102709" cy="6805228"/>
          </a:xfrm>
          <a:prstGeom prst="rect">
            <a:avLst/>
          </a:prstGeom>
          <a:solidFill>
            <a:srgbClr val="19598D"/>
          </a:solidFill>
        </p:spPr>
      </p:sp>
      <p:sp>
        <p:nvSpPr>
          <p:cNvPr name="TextBox 15" id="15"/>
          <p:cNvSpPr txBox="true"/>
          <p:nvPr/>
        </p:nvSpPr>
        <p:spPr>
          <a:xfrm rot="0">
            <a:off x="369362" y="4408780"/>
            <a:ext cx="3529686" cy="90297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Giao diện</a:t>
            </a:r>
          </a:p>
        </p:txBody>
      </p:sp>
      <p:sp>
        <p:nvSpPr>
          <p:cNvPr name="TextBox 16" id="16"/>
          <p:cNvSpPr txBox="true"/>
          <p:nvPr/>
        </p:nvSpPr>
        <p:spPr>
          <a:xfrm rot="0">
            <a:off x="6604703" y="4345915"/>
            <a:ext cx="3529686" cy="182689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Hàm</a:t>
            </a:r>
            <a:r>
              <a:rPr lang="en-US" sz="5199" b="true">
                <a:solidFill>
                  <a:srgbClr val="00569E"/>
                </a:solidFill>
                <a:latin typeface="DejaVu Serif Bold"/>
                <a:ea typeface="DejaVu Serif Bold"/>
                <a:cs typeface="DejaVu Serif Bold"/>
                <a:sym typeface="DejaVu Serif Bold"/>
              </a:rPr>
              <a:t> </a:t>
            </a:r>
          </a:p>
          <a:p>
            <a:pPr algn="ctr">
              <a:lnSpc>
                <a:spcPts val="7279"/>
              </a:lnSpc>
            </a:pPr>
          </a:p>
        </p:txBody>
      </p:sp>
      <p:sp>
        <p:nvSpPr>
          <p:cNvPr name="TextBox 17" id="17"/>
          <p:cNvSpPr txBox="true"/>
          <p:nvPr/>
        </p:nvSpPr>
        <p:spPr>
          <a:xfrm rot="0">
            <a:off x="369362" y="5557153"/>
            <a:ext cx="5725517" cy="2980690"/>
          </a:xfrm>
          <a:prstGeom prst="rect">
            <a:avLst/>
          </a:prstGeom>
        </p:spPr>
        <p:txBody>
          <a:bodyPr anchor="t" rtlCol="false" tIns="0" lIns="0" bIns="0" rIns="0">
            <a:spAutoFit/>
          </a:bodyPr>
          <a:lstStyle/>
          <a:p>
            <a:pPr algn="l">
              <a:lnSpc>
                <a:spcPts val="4759"/>
              </a:lnSpc>
            </a:pPr>
            <a:r>
              <a:rPr lang="en-US" sz="3399">
                <a:solidFill>
                  <a:srgbClr val="000000"/>
                </a:solidFill>
                <a:latin typeface="Open Sans Extra Bold"/>
                <a:ea typeface="Open Sans Extra Bold"/>
                <a:cs typeface="Open Sans Extra Bold"/>
                <a:sym typeface="Open Sans Extra Bold"/>
              </a:rPr>
              <a:t>·TextBox</a:t>
            </a:r>
          </a:p>
          <a:p>
            <a:pPr algn="l">
              <a:lnSpc>
                <a:spcPts val="4759"/>
              </a:lnSpc>
            </a:pPr>
            <a:r>
              <a:rPr lang="en-US" sz="3399">
                <a:solidFill>
                  <a:srgbClr val="000000"/>
                </a:solidFill>
                <a:latin typeface="Open Sans Extra Bold"/>
                <a:ea typeface="Open Sans Extra Bold"/>
                <a:cs typeface="Open Sans Extra Bold"/>
                <a:sym typeface="Open Sans Extra Bold"/>
              </a:rPr>
              <a:t>·Button</a:t>
            </a:r>
          </a:p>
          <a:p>
            <a:pPr algn="l">
              <a:lnSpc>
                <a:spcPts val="4759"/>
              </a:lnSpc>
            </a:pPr>
            <a:r>
              <a:rPr lang="en-US" sz="3399">
                <a:solidFill>
                  <a:srgbClr val="000000"/>
                </a:solidFill>
                <a:latin typeface="Open Sans Extra Bold"/>
                <a:ea typeface="Open Sans Extra Bold"/>
                <a:cs typeface="Open Sans Extra Bold"/>
                <a:sym typeface="Open Sans Extra Bold"/>
              </a:rPr>
              <a:t>·Label</a:t>
            </a:r>
          </a:p>
          <a:p>
            <a:pPr algn="l">
              <a:lnSpc>
                <a:spcPts val="4759"/>
              </a:lnSpc>
            </a:pPr>
            <a:r>
              <a:rPr lang="en-US" sz="3399">
                <a:solidFill>
                  <a:srgbClr val="000000"/>
                </a:solidFill>
                <a:latin typeface="Open Sans Extra Bold"/>
                <a:ea typeface="Open Sans Extra Bold"/>
                <a:cs typeface="Open Sans Extra Bold"/>
                <a:sym typeface="Open Sans Extra Bold"/>
              </a:rPr>
              <a:t>·ListBox</a:t>
            </a:r>
          </a:p>
          <a:p>
            <a:pPr algn="ctr">
              <a:lnSpc>
                <a:spcPts val="4759"/>
              </a:lnSpc>
            </a:pPr>
          </a:p>
        </p:txBody>
      </p:sp>
      <p:sp>
        <p:nvSpPr>
          <p:cNvPr name="TextBox 18" id="18"/>
          <p:cNvSpPr txBox="true"/>
          <p:nvPr/>
        </p:nvSpPr>
        <p:spPr>
          <a:xfrm rot="0">
            <a:off x="5978311" y="5557153"/>
            <a:ext cx="4835148" cy="3580765"/>
          </a:xfrm>
          <a:prstGeom prst="rect">
            <a:avLst/>
          </a:prstGeom>
        </p:spPr>
        <p:txBody>
          <a:bodyPr anchor="t" rtlCol="false" tIns="0" lIns="0" bIns="0" rIns="0">
            <a:spAutoFit/>
          </a:bodyPr>
          <a:lstStyle/>
          <a:p>
            <a:pPr algn="l">
              <a:lnSpc>
                <a:spcPts val="4759"/>
              </a:lnSpc>
            </a:pPr>
            <a:r>
              <a:rPr lang="en-US" sz="3399">
                <a:solidFill>
                  <a:srgbClr val="000000"/>
                </a:solidFill>
                <a:latin typeface="Open Sans Extra Bold"/>
                <a:ea typeface="Open Sans Extra Bold"/>
                <a:cs typeface="Open Sans Extra Bold"/>
                <a:sym typeface="Open Sans Extra Bold"/>
              </a:rPr>
              <a:t>·btnAddFile_Click</a:t>
            </a:r>
          </a:p>
          <a:p>
            <a:pPr algn="l">
              <a:lnSpc>
                <a:spcPts val="4759"/>
              </a:lnSpc>
            </a:pPr>
            <a:r>
              <a:rPr lang="en-US" sz="3399">
                <a:solidFill>
                  <a:srgbClr val="000000"/>
                </a:solidFill>
                <a:latin typeface="Open Sans Extra Bold"/>
                <a:ea typeface="Open Sans Extra Bold"/>
                <a:cs typeface="Open Sans Extra Bold"/>
                <a:sym typeface="Open Sans Extra Bold"/>
              </a:rPr>
              <a:t>·btnDeleteFile_Click</a:t>
            </a:r>
          </a:p>
          <a:p>
            <a:pPr algn="l">
              <a:lnSpc>
                <a:spcPts val="4759"/>
              </a:lnSpc>
            </a:pPr>
            <a:r>
              <a:rPr lang="en-US" sz="3399">
                <a:solidFill>
                  <a:srgbClr val="000000"/>
                </a:solidFill>
                <a:latin typeface="Open Sans Extra Bold"/>
                <a:ea typeface="Open Sans Extra Bold"/>
                <a:cs typeface="Open Sans Extra Bold"/>
                <a:sym typeface="Open Sans Extra Bold"/>
              </a:rPr>
              <a:t>·OnPaint</a:t>
            </a:r>
          </a:p>
          <a:p>
            <a:pPr algn="l">
              <a:lnSpc>
                <a:spcPts val="4759"/>
              </a:lnSpc>
            </a:pPr>
            <a:r>
              <a:rPr lang="en-US" sz="3399">
                <a:solidFill>
                  <a:srgbClr val="000000"/>
                </a:solidFill>
                <a:latin typeface="Open Sans Extra Bold"/>
                <a:ea typeface="Open Sans Extra Bold"/>
                <a:cs typeface="Open Sans Extra Bold"/>
                <a:sym typeface="Open Sans Extra Bold"/>
              </a:rPr>
              <a:t>·DrawTree</a:t>
            </a:r>
          </a:p>
          <a:p>
            <a:pPr algn="l">
              <a:lnSpc>
                <a:spcPts val="4759"/>
              </a:lnSpc>
            </a:pPr>
          </a:p>
          <a:p>
            <a:pPr algn="l">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5179" y="5968"/>
            <a:ext cx="2473869" cy="24738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051D40">
                  <a:alpha val="15686"/>
                </a:srgbClr>
              </a:solidFill>
              <a:prstDash val="solid"/>
              <a:miter/>
            </a:ln>
          </p:spPr>
        </p:sp>
        <p:sp>
          <p:nvSpPr>
            <p:cNvPr name="TextBox 4" id="4"/>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grpSp>
        <p:nvGrpSpPr>
          <p:cNvPr name="Group 5" id="5"/>
          <p:cNvGrpSpPr/>
          <p:nvPr/>
        </p:nvGrpSpPr>
        <p:grpSpPr>
          <a:xfrm rot="0">
            <a:off x="12736374" y="6153006"/>
            <a:ext cx="4127719" cy="41277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FFFFFF">
                  <a:alpha val="15686"/>
                </a:srgbClr>
              </a:solidFill>
              <a:prstDash val="solid"/>
              <a:miter/>
            </a:ln>
          </p:spPr>
        </p:sp>
        <p:sp>
          <p:nvSpPr>
            <p:cNvPr name="TextBox 7" id="7"/>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sp>
        <p:nvSpPr>
          <p:cNvPr name="Freeform 8" id="8"/>
          <p:cNvSpPr/>
          <p:nvPr/>
        </p:nvSpPr>
        <p:spPr>
          <a:xfrm flipH="false" flipV="false" rot="0">
            <a:off x="3639314" y="7080836"/>
            <a:ext cx="7914098" cy="493744"/>
          </a:xfrm>
          <a:custGeom>
            <a:avLst/>
            <a:gdLst/>
            <a:ahLst/>
            <a:cxnLst/>
            <a:rect r="r" b="b" t="t" l="l"/>
            <a:pathLst>
              <a:path h="493744" w="7914098">
                <a:moveTo>
                  <a:pt x="0" y="0"/>
                </a:moveTo>
                <a:lnTo>
                  <a:pt x="7914099" y="0"/>
                </a:lnTo>
                <a:lnTo>
                  <a:pt x="7914099" y="493744"/>
                </a:lnTo>
                <a:lnTo>
                  <a:pt x="0" y="493744"/>
                </a:lnTo>
                <a:lnTo>
                  <a:pt x="0" y="0"/>
                </a:lnTo>
                <a:close/>
              </a:path>
            </a:pathLst>
          </a:custGeom>
          <a:blipFill>
            <a:blip r:embed="rId2"/>
            <a:stretch>
              <a:fillRect l="0" t="-216567" r="0" b="0"/>
            </a:stretch>
          </a:blipFill>
        </p:spPr>
      </p:sp>
      <p:grpSp>
        <p:nvGrpSpPr>
          <p:cNvPr name="Group 9" id="9"/>
          <p:cNvGrpSpPr/>
          <p:nvPr/>
        </p:nvGrpSpPr>
        <p:grpSpPr>
          <a:xfrm rot="0">
            <a:off x="1577579" y="158368"/>
            <a:ext cx="2473869" cy="247386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051D40">
                  <a:alpha val="15686"/>
                </a:srgbClr>
              </a:solidFill>
              <a:prstDash val="solid"/>
              <a:miter/>
            </a:ln>
          </p:spPr>
        </p:sp>
        <p:sp>
          <p:nvSpPr>
            <p:cNvPr name="TextBox 11" id="11"/>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grpSp>
        <p:nvGrpSpPr>
          <p:cNvPr name="Group 12" id="12"/>
          <p:cNvGrpSpPr/>
          <p:nvPr/>
        </p:nvGrpSpPr>
        <p:grpSpPr>
          <a:xfrm rot="0">
            <a:off x="12888774" y="6305406"/>
            <a:ext cx="4127719" cy="412771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FFFFFF">
                  <a:alpha val="15686"/>
                </a:srgbClr>
              </a:solidFill>
              <a:prstDash val="solid"/>
              <a:miter/>
            </a:ln>
          </p:spPr>
        </p:sp>
        <p:sp>
          <p:nvSpPr>
            <p:cNvPr name="TextBox 14" id="14"/>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sp>
        <p:nvSpPr>
          <p:cNvPr name="Freeform 15" id="15"/>
          <p:cNvSpPr/>
          <p:nvPr/>
        </p:nvSpPr>
        <p:spPr>
          <a:xfrm flipH="false" flipV="false" rot="0">
            <a:off x="3791714" y="7233236"/>
            <a:ext cx="7914098" cy="493744"/>
          </a:xfrm>
          <a:custGeom>
            <a:avLst/>
            <a:gdLst/>
            <a:ahLst/>
            <a:cxnLst/>
            <a:rect r="r" b="b" t="t" l="l"/>
            <a:pathLst>
              <a:path h="493744" w="7914098">
                <a:moveTo>
                  <a:pt x="0" y="0"/>
                </a:moveTo>
                <a:lnTo>
                  <a:pt x="7914099" y="0"/>
                </a:lnTo>
                <a:lnTo>
                  <a:pt x="7914099" y="493744"/>
                </a:lnTo>
                <a:lnTo>
                  <a:pt x="0" y="493744"/>
                </a:lnTo>
                <a:lnTo>
                  <a:pt x="0" y="0"/>
                </a:lnTo>
                <a:close/>
              </a:path>
            </a:pathLst>
          </a:custGeom>
          <a:blipFill>
            <a:blip r:embed="rId2"/>
            <a:stretch>
              <a:fillRect l="0" t="-216567" r="0" b="0"/>
            </a:stretch>
          </a:blipFill>
        </p:spPr>
      </p:sp>
      <p:sp>
        <p:nvSpPr>
          <p:cNvPr name="Freeform 16" id="16"/>
          <p:cNvSpPr/>
          <p:nvPr/>
        </p:nvSpPr>
        <p:spPr>
          <a:xfrm flipH="false" flipV="false" rot="0">
            <a:off x="4952192" y="797813"/>
            <a:ext cx="9254553" cy="9384492"/>
          </a:xfrm>
          <a:custGeom>
            <a:avLst/>
            <a:gdLst/>
            <a:ahLst/>
            <a:cxnLst/>
            <a:rect r="r" b="b" t="t" l="l"/>
            <a:pathLst>
              <a:path h="9384492" w="9254553">
                <a:moveTo>
                  <a:pt x="0" y="0"/>
                </a:moveTo>
                <a:lnTo>
                  <a:pt x="9254553" y="0"/>
                </a:lnTo>
                <a:lnTo>
                  <a:pt x="9254553" y="9384492"/>
                </a:lnTo>
                <a:lnTo>
                  <a:pt x="0" y="9384492"/>
                </a:lnTo>
                <a:lnTo>
                  <a:pt x="0" y="0"/>
                </a:lnTo>
                <a:close/>
              </a:path>
            </a:pathLst>
          </a:custGeom>
          <a:blipFill>
            <a:blip r:embed="rId3"/>
            <a:stretch>
              <a:fillRect l="0" t="0" r="0" b="0"/>
            </a:stretch>
          </a:blipFill>
        </p:spPr>
      </p:sp>
      <p:sp>
        <p:nvSpPr>
          <p:cNvPr name="TextBox 17" id="17"/>
          <p:cNvSpPr txBox="true"/>
          <p:nvPr/>
        </p:nvSpPr>
        <p:spPr>
          <a:xfrm rot="0">
            <a:off x="6604703" y="-89282"/>
            <a:ext cx="3523556" cy="887095"/>
          </a:xfrm>
          <a:prstGeom prst="rect">
            <a:avLst/>
          </a:prstGeom>
        </p:spPr>
        <p:txBody>
          <a:bodyPr anchor="t" rtlCol="false" tIns="0" lIns="0" bIns="0" rIns="0">
            <a:spAutoFit/>
          </a:bodyPr>
          <a:lstStyle/>
          <a:p>
            <a:pPr algn="ctr">
              <a:lnSpc>
                <a:spcPts val="7279"/>
              </a:lnSpc>
            </a:pPr>
            <a:r>
              <a:rPr lang="en-US" sz="5199">
                <a:solidFill>
                  <a:srgbClr val="00569E"/>
                </a:solidFill>
                <a:latin typeface="Open Sans Extra Bold"/>
                <a:ea typeface="Open Sans Extra Bold"/>
                <a:cs typeface="Open Sans Extra Bold"/>
                <a:sym typeface="Open Sans Extra Bold"/>
              </a:rPr>
              <a:t>GIAO DIỆN</a:t>
            </a:r>
          </a:p>
        </p:txBody>
      </p:sp>
      <p:sp>
        <p:nvSpPr>
          <p:cNvPr name="TextBox 18" id="18"/>
          <p:cNvSpPr txBox="true"/>
          <p:nvPr/>
        </p:nvSpPr>
        <p:spPr>
          <a:xfrm rot="0">
            <a:off x="1028700" y="2979476"/>
            <a:ext cx="2652167" cy="3658870"/>
          </a:xfrm>
          <a:prstGeom prst="rect">
            <a:avLst/>
          </a:prstGeom>
        </p:spPr>
        <p:txBody>
          <a:bodyPr anchor="t" rtlCol="false" tIns="0" lIns="0" bIns="0" rIns="0">
            <a:spAutoFit/>
          </a:bodyPr>
          <a:lstStyle/>
          <a:p>
            <a:pPr algn="ctr">
              <a:lnSpc>
                <a:spcPts val="7279"/>
              </a:lnSpc>
            </a:pPr>
            <a:r>
              <a:rPr lang="en-US" sz="5199">
                <a:solidFill>
                  <a:srgbClr val="00569E"/>
                </a:solidFill>
                <a:latin typeface="Open Sans Extra Bold"/>
                <a:ea typeface="Open Sans Extra Bold"/>
                <a:cs typeface="Open Sans Extra Bold"/>
                <a:sym typeface="Open Sans Extra Bold"/>
              </a:rPr>
              <a:t>TẠO Ô NHẬP THÔNG TIN TỆP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50000" y="1028700"/>
            <a:ext cx="11371719" cy="9489187"/>
          </a:xfrm>
          <a:custGeom>
            <a:avLst/>
            <a:gdLst/>
            <a:ahLst/>
            <a:cxnLst/>
            <a:rect r="r" b="b" t="t" l="l"/>
            <a:pathLst>
              <a:path h="9489187" w="11371719">
                <a:moveTo>
                  <a:pt x="0" y="0"/>
                </a:moveTo>
                <a:lnTo>
                  <a:pt x="11371719" y="0"/>
                </a:lnTo>
                <a:lnTo>
                  <a:pt x="11371719" y="9489187"/>
                </a:lnTo>
                <a:lnTo>
                  <a:pt x="0" y="9489187"/>
                </a:lnTo>
                <a:lnTo>
                  <a:pt x="0" y="0"/>
                </a:lnTo>
                <a:close/>
              </a:path>
            </a:pathLst>
          </a:custGeom>
          <a:blipFill>
            <a:blip r:embed="rId2"/>
            <a:stretch>
              <a:fillRect l="0" t="0" r="0" b="0"/>
            </a:stretch>
          </a:blipFill>
        </p:spPr>
      </p:sp>
      <p:sp>
        <p:nvSpPr>
          <p:cNvPr name="TextBox 3" id="3"/>
          <p:cNvSpPr txBox="true"/>
          <p:nvPr/>
        </p:nvSpPr>
        <p:spPr>
          <a:xfrm rot="0">
            <a:off x="465299" y="3027098"/>
            <a:ext cx="2652167" cy="2734945"/>
          </a:xfrm>
          <a:prstGeom prst="rect">
            <a:avLst/>
          </a:prstGeom>
        </p:spPr>
        <p:txBody>
          <a:bodyPr anchor="t" rtlCol="false" tIns="0" lIns="0" bIns="0" rIns="0">
            <a:spAutoFit/>
          </a:bodyPr>
          <a:lstStyle/>
          <a:p>
            <a:pPr algn="ctr">
              <a:lnSpc>
                <a:spcPts val="7279"/>
              </a:lnSpc>
            </a:pPr>
            <a:r>
              <a:rPr lang="en-US" sz="5199">
                <a:solidFill>
                  <a:srgbClr val="00569E"/>
                </a:solidFill>
                <a:latin typeface="Open Sans Extra Bold"/>
                <a:ea typeface="Open Sans Extra Bold"/>
                <a:cs typeface="Open Sans Extra Bold"/>
                <a:sym typeface="Open Sans Extra Bold"/>
              </a:rPr>
              <a:t>TẠO Ô THAO TÁC TỆP</a:t>
            </a:r>
          </a:p>
        </p:txBody>
      </p:sp>
      <p:sp>
        <p:nvSpPr>
          <p:cNvPr name="TextBox 4" id="4"/>
          <p:cNvSpPr txBox="true"/>
          <p:nvPr/>
        </p:nvSpPr>
        <p:spPr>
          <a:xfrm rot="0">
            <a:off x="6604703" y="-89282"/>
            <a:ext cx="3523556" cy="887095"/>
          </a:xfrm>
          <a:prstGeom prst="rect">
            <a:avLst/>
          </a:prstGeom>
        </p:spPr>
        <p:txBody>
          <a:bodyPr anchor="t" rtlCol="false" tIns="0" lIns="0" bIns="0" rIns="0">
            <a:spAutoFit/>
          </a:bodyPr>
          <a:lstStyle/>
          <a:p>
            <a:pPr algn="ctr">
              <a:lnSpc>
                <a:spcPts val="7279"/>
              </a:lnSpc>
            </a:pPr>
            <a:r>
              <a:rPr lang="en-US" sz="5199">
                <a:solidFill>
                  <a:srgbClr val="00569E"/>
                </a:solidFill>
                <a:latin typeface="Open Sans Extra Bold"/>
                <a:ea typeface="Open Sans Extra Bold"/>
                <a:cs typeface="Open Sans Extra Bold"/>
                <a:sym typeface="Open Sans Extra Bold"/>
              </a:rPr>
              <a:t>GIAO DIỆN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5179" y="5968"/>
            <a:ext cx="2473869" cy="24738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051D40">
                  <a:alpha val="15686"/>
                </a:srgbClr>
              </a:solidFill>
              <a:prstDash val="solid"/>
              <a:miter/>
            </a:ln>
          </p:spPr>
        </p:sp>
        <p:sp>
          <p:nvSpPr>
            <p:cNvPr name="TextBox 4" id="4"/>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grpSp>
        <p:nvGrpSpPr>
          <p:cNvPr name="Group 5" id="5"/>
          <p:cNvGrpSpPr/>
          <p:nvPr/>
        </p:nvGrpSpPr>
        <p:grpSpPr>
          <a:xfrm rot="0">
            <a:off x="12736374" y="6153006"/>
            <a:ext cx="4127719" cy="41277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FFFFFF">
                  <a:alpha val="15686"/>
                </a:srgbClr>
              </a:solidFill>
              <a:prstDash val="solid"/>
              <a:miter/>
            </a:ln>
          </p:spPr>
        </p:sp>
        <p:sp>
          <p:nvSpPr>
            <p:cNvPr name="TextBox 7" id="7"/>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sp>
        <p:nvSpPr>
          <p:cNvPr name="Freeform 8" id="8"/>
          <p:cNvSpPr/>
          <p:nvPr/>
        </p:nvSpPr>
        <p:spPr>
          <a:xfrm flipH="false" flipV="false" rot="0">
            <a:off x="3639314" y="7080836"/>
            <a:ext cx="7914098" cy="493744"/>
          </a:xfrm>
          <a:custGeom>
            <a:avLst/>
            <a:gdLst/>
            <a:ahLst/>
            <a:cxnLst/>
            <a:rect r="r" b="b" t="t" l="l"/>
            <a:pathLst>
              <a:path h="493744" w="7914098">
                <a:moveTo>
                  <a:pt x="0" y="0"/>
                </a:moveTo>
                <a:lnTo>
                  <a:pt x="7914099" y="0"/>
                </a:lnTo>
                <a:lnTo>
                  <a:pt x="7914099" y="493744"/>
                </a:lnTo>
                <a:lnTo>
                  <a:pt x="0" y="493744"/>
                </a:lnTo>
                <a:lnTo>
                  <a:pt x="0" y="0"/>
                </a:lnTo>
                <a:close/>
              </a:path>
            </a:pathLst>
          </a:custGeom>
          <a:blipFill>
            <a:blip r:embed="rId2"/>
            <a:stretch>
              <a:fillRect l="0" t="-216567" r="0" b="0"/>
            </a:stretch>
          </a:blipFill>
        </p:spPr>
      </p:sp>
      <p:sp>
        <p:nvSpPr>
          <p:cNvPr name="Freeform 9" id="9"/>
          <p:cNvSpPr/>
          <p:nvPr/>
        </p:nvSpPr>
        <p:spPr>
          <a:xfrm flipH="false" flipV="false" rot="0">
            <a:off x="0" y="-20567"/>
            <a:ext cx="11301259" cy="5000807"/>
          </a:xfrm>
          <a:custGeom>
            <a:avLst/>
            <a:gdLst/>
            <a:ahLst/>
            <a:cxnLst/>
            <a:rect r="r" b="b" t="t" l="l"/>
            <a:pathLst>
              <a:path h="5000807" w="11301259">
                <a:moveTo>
                  <a:pt x="0" y="0"/>
                </a:moveTo>
                <a:lnTo>
                  <a:pt x="11301259" y="0"/>
                </a:lnTo>
                <a:lnTo>
                  <a:pt x="11301259" y="5000807"/>
                </a:lnTo>
                <a:lnTo>
                  <a:pt x="0" y="5000807"/>
                </a:lnTo>
                <a:lnTo>
                  <a:pt x="0" y="0"/>
                </a:lnTo>
                <a:close/>
              </a:path>
            </a:pathLst>
          </a:custGeom>
          <a:blipFill>
            <a:blip r:embed="rId3"/>
            <a:stretch>
              <a:fillRect l="0" t="0" r="0" b="0"/>
            </a:stretch>
          </a:blipFill>
        </p:spPr>
      </p:sp>
      <p:sp>
        <p:nvSpPr>
          <p:cNvPr name="Freeform 10" id="10"/>
          <p:cNvSpPr/>
          <p:nvPr/>
        </p:nvSpPr>
        <p:spPr>
          <a:xfrm flipH="false" flipV="false" rot="0">
            <a:off x="8259411" y="3948470"/>
            <a:ext cx="10028589" cy="6264732"/>
          </a:xfrm>
          <a:custGeom>
            <a:avLst/>
            <a:gdLst/>
            <a:ahLst/>
            <a:cxnLst/>
            <a:rect r="r" b="b" t="t" l="l"/>
            <a:pathLst>
              <a:path h="6264732" w="10028589">
                <a:moveTo>
                  <a:pt x="0" y="0"/>
                </a:moveTo>
                <a:lnTo>
                  <a:pt x="10028589" y="0"/>
                </a:lnTo>
                <a:lnTo>
                  <a:pt x="10028589" y="6264731"/>
                </a:lnTo>
                <a:lnTo>
                  <a:pt x="0" y="6264731"/>
                </a:lnTo>
                <a:lnTo>
                  <a:pt x="0" y="0"/>
                </a:lnTo>
                <a:close/>
              </a:path>
            </a:pathLst>
          </a:custGeom>
          <a:blipFill>
            <a:blip r:embed="rId4"/>
            <a:stretch>
              <a:fillRect l="0" t="0" r="0" b="0"/>
            </a:stretch>
          </a:blipFill>
        </p:spPr>
      </p:sp>
      <p:sp>
        <p:nvSpPr>
          <p:cNvPr name="TextBox 11" id="11"/>
          <p:cNvSpPr txBox="true"/>
          <p:nvPr/>
        </p:nvSpPr>
        <p:spPr>
          <a:xfrm rot="0">
            <a:off x="941654" y="6193741"/>
            <a:ext cx="5395320" cy="887095"/>
          </a:xfrm>
          <a:prstGeom prst="rect">
            <a:avLst/>
          </a:prstGeom>
        </p:spPr>
        <p:txBody>
          <a:bodyPr anchor="t" rtlCol="false" tIns="0" lIns="0" bIns="0" rIns="0">
            <a:spAutoFit/>
          </a:bodyPr>
          <a:lstStyle/>
          <a:p>
            <a:pPr algn="ctr">
              <a:lnSpc>
                <a:spcPts val="7279"/>
              </a:lnSpc>
            </a:pPr>
            <a:r>
              <a:rPr lang="en-US" sz="5199">
                <a:solidFill>
                  <a:srgbClr val="00569E"/>
                </a:solidFill>
                <a:latin typeface="Open Sans Extra Bold"/>
                <a:ea typeface="Open Sans Extra Bold"/>
                <a:cs typeface="Open Sans Extra Bold"/>
                <a:sym typeface="Open Sans Extra Bold"/>
              </a:rPr>
              <a:t>HÀM THÊM TỆP</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5179" y="5968"/>
            <a:ext cx="2473869" cy="24738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051D40">
                  <a:alpha val="15686"/>
                </a:srgbClr>
              </a:solidFill>
              <a:prstDash val="solid"/>
              <a:miter/>
            </a:ln>
          </p:spPr>
        </p:sp>
        <p:sp>
          <p:nvSpPr>
            <p:cNvPr name="TextBox 4" id="4"/>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grpSp>
        <p:nvGrpSpPr>
          <p:cNvPr name="Group 5" id="5"/>
          <p:cNvGrpSpPr/>
          <p:nvPr/>
        </p:nvGrpSpPr>
        <p:grpSpPr>
          <a:xfrm rot="0">
            <a:off x="12736374" y="6153006"/>
            <a:ext cx="4127719" cy="41277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FFFFFF">
                  <a:alpha val="15686"/>
                </a:srgbClr>
              </a:solidFill>
              <a:prstDash val="solid"/>
              <a:miter/>
            </a:ln>
          </p:spPr>
        </p:sp>
        <p:sp>
          <p:nvSpPr>
            <p:cNvPr name="TextBox 7" id="7"/>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sp>
        <p:nvSpPr>
          <p:cNvPr name="Freeform 8" id="8"/>
          <p:cNvSpPr/>
          <p:nvPr/>
        </p:nvSpPr>
        <p:spPr>
          <a:xfrm flipH="false" flipV="false" rot="0">
            <a:off x="3639314" y="7080836"/>
            <a:ext cx="7914098" cy="493744"/>
          </a:xfrm>
          <a:custGeom>
            <a:avLst/>
            <a:gdLst/>
            <a:ahLst/>
            <a:cxnLst/>
            <a:rect r="r" b="b" t="t" l="l"/>
            <a:pathLst>
              <a:path h="493744" w="7914098">
                <a:moveTo>
                  <a:pt x="0" y="0"/>
                </a:moveTo>
                <a:lnTo>
                  <a:pt x="7914099" y="0"/>
                </a:lnTo>
                <a:lnTo>
                  <a:pt x="7914099" y="493744"/>
                </a:lnTo>
                <a:lnTo>
                  <a:pt x="0" y="493744"/>
                </a:lnTo>
                <a:lnTo>
                  <a:pt x="0" y="0"/>
                </a:lnTo>
                <a:close/>
              </a:path>
            </a:pathLst>
          </a:custGeom>
          <a:blipFill>
            <a:blip r:embed="rId2"/>
            <a:stretch>
              <a:fillRect l="0" t="-216567" r="0" b="0"/>
            </a:stretch>
          </a:blipFill>
        </p:spPr>
      </p:sp>
      <p:sp>
        <p:nvSpPr>
          <p:cNvPr name="Freeform 9" id="9"/>
          <p:cNvSpPr/>
          <p:nvPr/>
        </p:nvSpPr>
        <p:spPr>
          <a:xfrm flipH="false" flipV="false" rot="0">
            <a:off x="9755621" y="1912780"/>
            <a:ext cx="5961506" cy="8480452"/>
          </a:xfrm>
          <a:custGeom>
            <a:avLst/>
            <a:gdLst/>
            <a:ahLst/>
            <a:cxnLst/>
            <a:rect r="r" b="b" t="t" l="l"/>
            <a:pathLst>
              <a:path h="8480452" w="5961506">
                <a:moveTo>
                  <a:pt x="0" y="0"/>
                </a:moveTo>
                <a:lnTo>
                  <a:pt x="5961505" y="0"/>
                </a:lnTo>
                <a:lnTo>
                  <a:pt x="5961505" y="8480452"/>
                </a:lnTo>
                <a:lnTo>
                  <a:pt x="0" y="8480452"/>
                </a:lnTo>
                <a:lnTo>
                  <a:pt x="0" y="0"/>
                </a:lnTo>
                <a:close/>
              </a:path>
            </a:pathLst>
          </a:custGeom>
          <a:blipFill>
            <a:blip r:embed="rId3"/>
            <a:stretch>
              <a:fillRect l="0" t="0" r="0" b="0"/>
            </a:stretch>
          </a:blipFill>
        </p:spPr>
      </p:sp>
      <p:sp>
        <p:nvSpPr>
          <p:cNvPr name="Freeform 10" id="10"/>
          <p:cNvSpPr/>
          <p:nvPr/>
        </p:nvSpPr>
        <p:spPr>
          <a:xfrm flipH="false" flipV="false" rot="0">
            <a:off x="1614387" y="128232"/>
            <a:ext cx="7529613" cy="7446347"/>
          </a:xfrm>
          <a:custGeom>
            <a:avLst/>
            <a:gdLst/>
            <a:ahLst/>
            <a:cxnLst/>
            <a:rect r="r" b="b" t="t" l="l"/>
            <a:pathLst>
              <a:path h="7446347" w="7529613">
                <a:moveTo>
                  <a:pt x="0" y="0"/>
                </a:moveTo>
                <a:lnTo>
                  <a:pt x="7529613" y="0"/>
                </a:lnTo>
                <a:lnTo>
                  <a:pt x="7529613" y="7446348"/>
                </a:lnTo>
                <a:lnTo>
                  <a:pt x="0" y="7446348"/>
                </a:lnTo>
                <a:lnTo>
                  <a:pt x="0" y="0"/>
                </a:lnTo>
                <a:close/>
              </a:path>
            </a:pathLst>
          </a:custGeom>
          <a:blipFill>
            <a:blip r:embed="rId4"/>
            <a:stretch>
              <a:fillRect l="0" t="0" r="0" b="0"/>
            </a:stretch>
          </a:blipFill>
        </p:spPr>
      </p:sp>
      <p:sp>
        <p:nvSpPr>
          <p:cNvPr name="TextBox 11" id="11"/>
          <p:cNvSpPr txBox="true"/>
          <p:nvPr/>
        </p:nvSpPr>
        <p:spPr>
          <a:xfrm rot="0">
            <a:off x="2201044" y="8371205"/>
            <a:ext cx="5395320" cy="887095"/>
          </a:xfrm>
          <a:prstGeom prst="rect">
            <a:avLst/>
          </a:prstGeom>
        </p:spPr>
        <p:txBody>
          <a:bodyPr anchor="t" rtlCol="false" tIns="0" lIns="0" bIns="0" rIns="0">
            <a:spAutoFit/>
          </a:bodyPr>
          <a:lstStyle/>
          <a:p>
            <a:pPr algn="ctr">
              <a:lnSpc>
                <a:spcPts val="7279"/>
              </a:lnSpc>
            </a:pPr>
            <a:r>
              <a:rPr lang="en-US" sz="5199">
                <a:solidFill>
                  <a:srgbClr val="00569E"/>
                </a:solidFill>
                <a:latin typeface="Open Sans Extra Bold"/>
                <a:ea typeface="Open Sans Extra Bold"/>
                <a:cs typeface="Open Sans Extra Bold"/>
                <a:sym typeface="Open Sans Extra Bold"/>
              </a:rPr>
              <a:t>HÀM XÓA TỆP</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5179" y="5968"/>
            <a:ext cx="2473869" cy="24738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051D40">
                  <a:alpha val="15686"/>
                </a:srgbClr>
              </a:solidFill>
              <a:prstDash val="solid"/>
              <a:miter/>
            </a:ln>
          </p:spPr>
        </p:sp>
        <p:sp>
          <p:nvSpPr>
            <p:cNvPr name="TextBox 4" id="4"/>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grpSp>
        <p:nvGrpSpPr>
          <p:cNvPr name="Group 5" id="5"/>
          <p:cNvGrpSpPr/>
          <p:nvPr/>
        </p:nvGrpSpPr>
        <p:grpSpPr>
          <a:xfrm rot="0">
            <a:off x="12736374" y="6153006"/>
            <a:ext cx="4127719" cy="41277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FFFFFF">
                  <a:alpha val="15686"/>
                </a:srgbClr>
              </a:solidFill>
              <a:prstDash val="solid"/>
              <a:miter/>
            </a:ln>
          </p:spPr>
        </p:sp>
        <p:sp>
          <p:nvSpPr>
            <p:cNvPr name="TextBox 7" id="7"/>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sp>
        <p:nvSpPr>
          <p:cNvPr name="Freeform 8" id="8"/>
          <p:cNvSpPr/>
          <p:nvPr/>
        </p:nvSpPr>
        <p:spPr>
          <a:xfrm flipH="false" flipV="false" rot="0">
            <a:off x="3639314" y="7080836"/>
            <a:ext cx="7914098" cy="493744"/>
          </a:xfrm>
          <a:custGeom>
            <a:avLst/>
            <a:gdLst/>
            <a:ahLst/>
            <a:cxnLst/>
            <a:rect r="r" b="b" t="t" l="l"/>
            <a:pathLst>
              <a:path h="493744" w="7914098">
                <a:moveTo>
                  <a:pt x="0" y="0"/>
                </a:moveTo>
                <a:lnTo>
                  <a:pt x="7914099" y="0"/>
                </a:lnTo>
                <a:lnTo>
                  <a:pt x="7914099" y="493744"/>
                </a:lnTo>
                <a:lnTo>
                  <a:pt x="0" y="493744"/>
                </a:lnTo>
                <a:lnTo>
                  <a:pt x="0" y="0"/>
                </a:lnTo>
                <a:close/>
              </a:path>
            </a:pathLst>
          </a:custGeom>
          <a:blipFill>
            <a:blip r:embed="rId2"/>
            <a:stretch>
              <a:fillRect l="0" t="-216567" r="0" b="0"/>
            </a:stretch>
          </a:blipFill>
        </p:spPr>
      </p:sp>
      <p:sp>
        <p:nvSpPr>
          <p:cNvPr name="Freeform 9" id="9"/>
          <p:cNvSpPr/>
          <p:nvPr/>
        </p:nvSpPr>
        <p:spPr>
          <a:xfrm flipH="false" flipV="false" rot="0">
            <a:off x="6891291" y="12550"/>
            <a:ext cx="6568218" cy="10274450"/>
          </a:xfrm>
          <a:custGeom>
            <a:avLst/>
            <a:gdLst/>
            <a:ahLst/>
            <a:cxnLst/>
            <a:rect r="r" b="b" t="t" l="l"/>
            <a:pathLst>
              <a:path h="10274450" w="6568218">
                <a:moveTo>
                  <a:pt x="0" y="0"/>
                </a:moveTo>
                <a:lnTo>
                  <a:pt x="6568218" y="0"/>
                </a:lnTo>
                <a:lnTo>
                  <a:pt x="6568218" y="10274450"/>
                </a:lnTo>
                <a:lnTo>
                  <a:pt x="0" y="10274450"/>
                </a:lnTo>
                <a:lnTo>
                  <a:pt x="0" y="0"/>
                </a:lnTo>
                <a:close/>
              </a:path>
            </a:pathLst>
          </a:custGeom>
          <a:blipFill>
            <a:blip r:embed="rId3"/>
            <a:stretch>
              <a:fillRect l="0" t="0" r="-8763" b="0"/>
            </a:stretch>
          </a:blipFill>
        </p:spPr>
      </p:sp>
      <p:sp>
        <p:nvSpPr>
          <p:cNvPr name="TextBox 10" id="10"/>
          <p:cNvSpPr txBox="true"/>
          <p:nvPr/>
        </p:nvSpPr>
        <p:spPr>
          <a:xfrm rot="0">
            <a:off x="3162670" y="1424865"/>
            <a:ext cx="2186089" cy="8278495"/>
          </a:xfrm>
          <a:prstGeom prst="rect">
            <a:avLst/>
          </a:prstGeom>
        </p:spPr>
        <p:txBody>
          <a:bodyPr anchor="t" rtlCol="false" tIns="0" lIns="0" bIns="0" rIns="0">
            <a:spAutoFit/>
          </a:bodyPr>
          <a:lstStyle/>
          <a:p>
            <a:pPr algn="ctr">
              <a:lnSpc>
                <a:spcPts val="7279"/>
              </a:lnSpc>
            </a:pPr>
            <a:r>
              <a:rPr lang="en-US" sz="5199">
                <a:solidFill>
                  <a:srgbClr val="00569E"/>
                </a:solidFill>
                <a:latin typeface="Open Sans Extra Bold"/>
                <a:ea typeface="Open Sans Extra Bold"/>
                <a:cs typeface="Open Sans Extra Bold"/>
                <a:sym typeface="Open Sans Extra Bold"/>
              </a:rPr>
              <a:t>HÀM TÍNH CHIỀU CAO VÀ LÀM CÂN BẰNG CÂY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5179" y="5968"/>
            <a:ext cx="2473869" cy="24738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051D40">
                  <a:alpha val="15686"/>
                </a:srgbClr>
              </a:solidFill>
              <a:prstDash val="solid"/>
              <a:miter/>
            </a:ln>
          </p:spPr>
        </p:sp>
        <p:sp>
          <p:nvSpPr>
            <p:cNvPr name="TextBox 4" id="4"/>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grpSp>
        <p:nvGrpSpPr>
          <p:cNvPr name="Group 5" id="5"/>
          <p:cNvGrpSpPr/>
          <p:nvPr/>
        </p:nvGrpSpPr>
        <p:grpSpPr>
          <a:xfrm rot="0">
            <a:off x="12736374" y="6153006"/>
            <a:ext cx="4127719" cy="41277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57225" cap="sq">
              <a:solidFill>
                <a:srgbClr val="FFFFFF">
                  <a:alpha val="15686"/>
                </a:srgbClr>
              </a:solidFill>
              <a:prstDash val="solid"/>
              <a:miter/>
            </a:ln>
          </p:spPr>
        </p:sp>
        <p:sp>
          <p:nvSpPr>
            <p:cNvPr name="TextBox 7" id="7"/>
            <p:cNvSpPr txBox="true"/>
            <p:nvPr/>
          </p:nvSpPr>
          <p:spPr>
            <a:xfrm>
              <a:off x="76200" y="47625"/>
              <a:ext cx="660400" cy="688975"/>
            </a:xfrm>
            <a:prstGeom prst="rect">
              <a:avLst/>
            </a:prstGeom>
          </p:spPr>
          <p:txBody>
            <a:bodyPr anchor="ctr" rtlCol="false" tIns="35260" lIns="35260" bIns="35260" rIns="35260"/>
            <a:lstStyle/>
            <a:p>
              <a:pPr algn="ctr">
                <a:lnSpc>
                  <a:spcPts val="1846"/>
                </a:lnSpc>
                <a:spcBef>
                  <a:spcPct val="0"/>
                </a:spcBef>
              </a:pPr>
            </a:p>
          </p:txBody>
        </p:sp>
      </p:grpSp>
      <p:sp>
        <p:nvSpPr>
          <p:cNvPr name="Freeform 8" id="8"/>
          <p:cNvSpPr/>
          <p:nvPr/>
        </p:nvSpPr>
        <p:spPr>
          <a:xfrm flipH="false" flipV="false" rot="0">
            <a:off x="3639314" y="7080836"/>
            <a:ext cx="7914098" cy="493744"/>
          </a:xfrm>
          <a:custGeom>
            <a:avLst/>
            <a:gdLst/>
            <a:ahLst/>
            <a:cxnLst/>
            <a:rect r="r" b="b" t="t" l="l"/>
            <a:pathLst>
              <a:path h="493744" w="7914098">
                <a:moveTo>
                  <a:pt x="0" y="0"/>
                </a:moveTo>
                <a:lnTo>
                  <a:pt x="7914099" y="0"/>
                </a:lnTo>
                <a:lnTo>
                  <a:pt x="7914099" y="493744"/>
                </a:lnTo>
                <a:lnTo>
                  <a:pt x="0" y="493744"/>
                </a:lnTo>
                <a:lnTo>
                  <a:pt x="0" y="0"/>
                </a:lnTo>
                <a:close/>
              </a:path>
            </a:pathLst>
          </a:custGeom>
          <a:blipFill>
            <a:blip r:embed="rId2"/>
            <a:stretch>
              <a:fillRect l="0" t="-216567" r="0" b="0"/>
            </a:stretch>
          </a:blipFill>
        </p:spPr>
      </p:sp>
      <p:sp>
        <p:nvSpPr>
          <p:cNvPr name="Freeform 9" id="9"/>
          <p:cNvSpPr/>
          <p:nvPr/>
        </p:nvSpPr>
        <p:spPr>
          <a:xfrm flipH="false" flipV="false" rot="0">
            <a:off x="5902783" y="2092160"/>
            <a:ext cx="11301259" cy="6102680"/>
          </a:xfrm>
          <a:custGeom>
            <a:avLst/>
            <a:gdLst/>
            <a:ahLst/>
            <a:cxnLst/>
            <a:rect r="r" b="b" t="t" l="l"/>
            <a:pathLst>
              <a:path h="6102680" w="11301259">
                <a:moveTo>
                  <a:pt x="0" y="0"/>
                </a:moveTo>
                <a:lnTo>
                  <a:pt x="11301259" y="0"/>
                </a:lnTo>
                <a:lnTo>
                  <a:pt x="11301259" y="6102680"/>
                </a:lnTo>
                <a:lnTo>
                  <a:pt x="0" y="6102680"/>
                </a:lnTo>
                <a:lnTo>
                  <a:pt x="0" y="0"/>
                </a:lnTo>
                <a:close/>
              </a:path>
            </a:pathLst>
          </a:custGeom>
          <a:blipFill>
            <a:blip r:embed="rId3"/>
            <a:stretch>
              <a:fillRect l="0" t="0" r="0" b="0"/>
            </a:stretch>
          </a:blipFill>
        </p:spPr>
      </p:sp>
      <p:sp>
        <p:nvSpPr>
          <p:cNvPr name="TextBox 10" id="10"/>
          <p:cNvSpPr txBox="true"/>
          <p:nvPr/>
        </p:nvSpPr>
        <p:spPr>
          <a:xfrm rot="0">
            <a:off x="0" y="4048599"/>
            <a:ext cx="5395320" cy="887095"/>
          </a:xfrm>
          <a:prstGeom prst="rect">
            <a:avLst/>
          </a:prstGeom>
        </p:spPr>
        <p:txBody>
          <a:bodyPr anchor="t" rtlCol="false" tIns="0" lIns="0" bIns="0" rIns="0">
            <a:spAutoFit/>
          </a:bodyPr>
          <a:lstStyle/>
          <a:p>
            <a:pPr algn="ctr">
              <a:lnSpc>
                <a:spcPts val="7279"/>
              </a:lnSpc>
            </a:pPr>
            <a:r>
              <a:rPr lang="en-US" sz="5199">
                <a:solidFill>
                  <a:srgbClr val="00569E"/>
                </a:solidFill>
                <a:latin typeface="Open Sans Extra Bold"/>
                <a:ea typeface="Open Sans Extra Bold"/>
                <a:cs typeface="Open Sans Extra Bold"/>
                <a:sym typeface="Open Sans Extra Bold"/>
              </a:rPr>
              <a:t>HÀM VẼ CÂY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42250" y="0"/>
            <a:ext cx="18259425"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2"/>
            <a:stretch>
              <a:fillRect l="-2387" t="0" r="-2387" b="0"/>
            </a:stretch>
          </a:blipFill>
        </p:spPr>
      </p:sp>
      <p:sp>
        <p:nvSpPr>
          <p:cNvPr name="Freeform 9" id="9"/>
          <p:cNvSpPr/>
          <p:nvPr/>
        </p:nvSpPr>
        <p:spPr>
          <a:xfrm flipH="false" flipV="false" rot="0">
            <a:off x="11033006" y="-33418"/>
            <a:ext cx="7067856" cy="10635822"/>
          </a:xfrm>
          <a:custGeom>
            <a:avLst/>
            <a:gdLst/>
            <a:ahLst/>
            <a:cxnLst/>
            <a:rect r="r" b="b" t="t" l="l"/>
            <a:pathLst>
              <a:path h="10635822" w="7067856">
                <a:moveTo>
                  <a:pt x="0" y="0"/>
                </a:moveTo>
                <a:lnTo>
                  <a:pt x="7067856" y="0"/>
                </a:lnTo>
                <a:lnTo>
                  <a:pt x="7067856" y="10635822"/>
                </a:lnTo>
                <a:lnTo>
                  <a:pt x="0" y="10635822"/>
                </a:lnTo>
                <a:lnTo>
                  <a:pt x="0" y="0"/>
                </a:lnTo>
                <a:close/>
              </a:path>
            </a:pathLst>
          </a:custGeom>
          <a:blipFill>
            <a:blip r:embed="rId3"/>
            <a:stretch>
              <a:fillRect l="-58234" t="0" r="-58234" b="0"/>
            </a:stretch>
          </a:blipFill>
        </p:spPr>
      </p:sp>
      <p:sp>
        <p:nvSpPr>
          <p:cNvPr name="TextBox 10" id="10"/>
          <p:cNvSpPr txBox="true"/>
          <p:nvPr/>
        </p:nvSpPr>
        <p:spPr>
          <a:xfrm rot="0">
            <a:off x="2616636" y="2175182"/>
            <a:ext cx="6760246" cy="1153278"/>
          </a:xfrm>
          <a:prstGeom prst="rect">
            <a:avLst/>
          </a:prstGeom>
        </p:spPr>
        <p:txBody>
          <a:bodyPr anchor="t" rtlCol="false" tIns="0" lIns="0" bIns="0" rIns="0">
            <a:spAutoFit/>
          </a:bodyPr>
          <a:lstStyle/>
          <a:p>
            <a:pPr algn="l">
              <a:lnSpc>
                <a:spcPts val="9408"/>
              </a:lnSpc>
              <a:spcBef>
                <a:spcPct val="0"/>
              </a:spcBef>
            </a:pPr>
            <a:r>
              <a:rPr lang="en-US" sz="6720">
                <a:solidFill>
                  <a:srgbClr val="051D40"/>
                </a:solidFill>
                <a:latin typeface="Open Sans Extra Bold"/>
                <a:ea typeface="Open Sans Extra Bold"/>
                <a:cs typeface="Open Sans Extra Bold"/>
                <a:sym typeface="Open Sans Extra Bold"/>
              </a:rPr>
              <a:t>TỔNG QUAN</a:t>
            </a:r>
          </a:p>
        </p:txBody>
      </p:sp>
      <p:grpSp>
        <p:nvGrpSpPr>
          <p:cNvPr name="Group 11" id="11"/>
          <p:cNvGrpSpPr/>
          <p:nvPr/>
        </p:nvGrpSpPr>
        <p:grpSpPr>
          <a:xfrm rot="0">
            <a:off x="1182183" y="4100906"/>
            <a:ext cx="9004790" cy="4649157"/>
            <a:chOff x="0" y="0"/>
            <a:chExt cx="12006386" cy="6198877"/>
          </a:xfrm>
        </p:grpSpPr>
        <p:sp>
          <p:nvSpPr>
            <p:cNvPr name="Freeform 12" id="12"/>
            <p:cNvSpPr/>
            <p:nvPr/>
          </p:nvSpPr>
          <p:spPr>
            <a:xfrm flipH="false" flipV="false" rot="5400000">
              <a:off x="-55743" y="1445869"/>
              <a:ext cx="988995" cy="877509"/>
            </a:xfrm>
            <a:custGeom>
              <a:avLst/>
              <a:gdLst/>
              <a:ahLst/>
              <a:cxnLst/>
              <a:rect r="r" b="b" t="t" l="l"/>
              <a:pathLst>
                <a:path h="877509" w="988995">
                  <a:moveTo>
                    <a:pt x="0" y="0"/>
                  </a:moveTo>
                  <a:lnTo>
                    <a:pt x="988995" y="0"/>
                  </a:lnTo>
                  <a:lnTo>
                    <a:pt x="988995" y="877509"/>
                  </a:lnTo>
                  <a:lnTo>
                    <a:pt x="0" y="8775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397397" y="1351893"/>
              <a:ext cx="7303245" cy="951161"/>
            </a:xfrm>
            <a:prstGeom prst="rect">
              <a:avLst/>
            </a:prstGeom>
          </p:spPr>
          <p:txBody>
            <a:bodyPr anchor="t" rtlCol="false" tIns="0" lIns="0" bIns="0" rIns="0">
              <a:spAutoFit/>
            </a:bodyPr>
            <a:lstStyle/>
            <a:p>
              <a:pPr algn="l">
                <a:lnSpc>
                  <a:spcPts val="5799"/>
                </a:lnSpc>
                <a:spcBef>
                  <a:spcPct val="0"/>
                </a:spcBef>
              </a:pPr>
              <a:r>
                <a:rPr lang="en-US" sz="4142" spc="-82">
                  <a:solidFill>
                    <a:srgbClr val="051D40"/>
                  </a:solidFill>
                  <a:latin typeface="Poppins"/>
                  <a:ea typeface="Poppins"/>
                  <a:cs typeface="Poppins"/>
                  <a:sym typeface="Poppins"/>
                </a:rPr>
                <a:t>BÀI TẬP 1 + 5</a:t>
              </a:r>
            </a:p>
          </p:txBody>
        </p:sp>
        <p:sp>
          <p:nvSpPr>
            <p:cNvPr name="TextBox 14" id="14"/>
            <p:cNvSpPr txBox="true"/>
            <p:nvPr/>
          </p:nvSpPr>
          <p:spPr>
            <a:xfrm rot="0">
              <a:off x="10727209" y="1351893"/>
              <a:ext cx="1279177" cy="951161"/>
            </a:xfrm>
            <a:prstGeom prst="rect">
              <a:avLst/>
            </a:prstGeom>
          </p:spPr>
          <p:txBody>
            <a:bodyPr anchor="t" rtlCol="false" tIns="0" lIns="0" bIns="0" rIns="0">
              <a:spAutoFit/>
            </a:bodyPr>
            <a:lstStyle/>
            <a:p>
              <a:pPr algn="r">
                <a:lnSpc>
                  <a:spcPts val="5799"/>
                </a:lnSpc>
                <a:spcBef>
                  <a:spcPct val="0"/>
                </a:spcBef>
              </a:pPr>
              <a:r>
                <a:rPr lang="en-US" sz="4142" spc="-82">
                  <a:solidFill>
                    <a:srgbClr val="051D40"/>
                  </a:solidFill>
                  <a:latin typeface="Poppins"/>
                  <a:ea typeface="Poppins"/>
                  <a:cs typeface="Poppins"/>
                  <a:sym typeface="Poppins"/>
                </a:rPr>
                <a:t>05</a:t>
              </a:r>
            </a:p>
          </p:txBody>
        </p:sp>
        <p:sp>
          <p:nvSpPr>
            <p:cNvPr name="Freeform 15" id="15"/>
            <p:cNvSpPr/>
            <p:nvPr/>
          </p:nvSpPr>
          <p:spPr>
            <a:xfrm flipH="false" flipV="false" rot="5400000">
              <a:off x="-55743" y="2844622"/>
              <a:ext cx="988995" cy="877509"/>
            </a:xfrm>
            <a:custGeom>
              <a:avLst/>
              <a:gdLst/>
              <a:ahLst/>
              <a:cxnLst/>
              <a:rect r="r" b="b" t="t" l="l"/>
              <a:pathLst>
                <a:path h="877509" w="988995">
                  <a:moveTo>
                    <a:pt x="0" y="0"/>
                  </a:moveTo>
                  <a:lnTo>
                    <a:pt x="988995" y="0"/>
                  </a:lnTo>
                  <a:lnTo>
                    <a:pt x="988995" y="877509"/>
                  </a:lnTo>
                  <a:lnTo>
                    <a:pt x="0" y="8775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397397" y="2750646"/>
              <a:ext cx="8019439" cy="951161"/>
            </a:xfrm>
            <a:prstGeom prst="rect">
              <a:avLst/>
            </a:prstGeom>
          </p:spPr>
          <p:txBody>
            <a:bodyPr anchor="t" rtlCol="false" tIns="0" lIns="0" bIns="0" rIns="0">
              <a:spAutoFit/>
            </a:bodyPr>
            <a:lstStyle/>
            <a:p>
              <a:pPr algn="l">
                <a:lnSpc>
                  <a:spcPts val="5799"/>
                </a:lnSpc>
                <a:spcBef>
                  <a:spcPct val="0"/>
                </a:spcBef>
              </a:pPr>
              <a:r>
                <a:rPr lang="en-US" sz="4142" spc="-82">
                  <a:solidFill>
                    <a:srgbClr val="051D40"/>
                  </a:solidFill>
                  <a:latin typeface="Poppins"/>
                  <a:ea typeface="Poppins"/>
                  <a:cs typeface="Poppins"/>
                  <a:sym typeface="Poppins"/>
                </a:rPr>
                <a:t>BÀI TẬP 2 +</a:t>
              </a:r>
              <a:r>
                <a:rPr lang="en-US" sz="4142" spc="-82">
                  <a:solidFill>
                    <a:srgbClr val="051D40"/>
                  </a:solidFill>
                  <a:latin typeface="Poppins"/>
                  <a:ea typeface="Poppins"/>
                  <a:cs typeface="Poppins"/>
                  <a:sym typeface="Poppins"/>
                </a:rPr>
                <a:t> 5</a:t>
              </a:r>
            </a:p>
          </p:txBody>
        </p:sp>
        <p:sp>
          <p:nvSpPr>
            <p:cNvPr name="TextBox 17" id="17"/>
            <p:cNvSpPr txBox="true"/>
            <p:nvPr/>
          </p:nvSpPr>
          <p:spPr>
            <a:xfrm rot="0">
              <a:off x="10727209" y="2750646"/>
              <a:ext cx="1279177" cy="951161"/>
            </a:xfrm>
            <a:prstGeom prst="rect">
              <a:avLst/>
            </a:prstGeom>
          </p:spPr>
          <p:txBody>
            <a:bodyPr anchor="t" rtlCol="false" tIns="0" lIns="0" bIns="0" rIns="0">
              <a:spAutoFit/>
            </a:bodyPr>
            <a:lstStyle/>
            <a:p>
              <a:pPr algn="r">
                <a:lnSpc>
                  <a:spcPts val="5799"/>
                </a:lnSpc>
                <a:spcBef>
                  <a:spcPct val="0"/>
                </a:spcBef>
              </a:pPr>
              <a:r>
                <a:rPr lang="en-US" sz="4142" spc="-82">
                  <a:solidFill>
                    <a:srgbClr val="051D40"/>
                  </a:solidFill>
                  <a:latin typeface="Poppins"/>
                  <a:ea typeface="Poppins"/>
                  <a:cs typeface="Poppins"/>
                  <a:sym typeface="Poppins"/>
                </a:rPr>
                <a:t>15</a:t>
              </a:r>
            </a:p>
          </p:txBody>
        </p:sp>
        <p:sp>
          <p:nvSpPr>
            <p:cNvPr name="Freeform 18" id="18"/>
            <p:cNvSpPr/>
            <p:nvPr/>
          </p:nvSpPr>
          <p:spPr>
            <a:xfrm flipH="false" flipV="false" rot="5400000">
              <a:off x="-55743" y="4054862"/>
              <a:ext cx="988995" cy="877509"/>
            </a:xfrm>
            <a:custGeom>
              <a:avLst/>
              <a:gdLst/>
              <a:ahLst/>
              <a:cxnLst/>
              <a:rect r="r" b="b" t="t" l="l"/>
              <a:pathLst>
                <a:path h="877509" w="988995">
                  <a:moveTo>
                    <a:pt x="0" y="0"/>
                  </a:moveTo>
                  <a:lnTo>
                    <a:pt x="988995" y="0"/>
                  </a:lnTo>
                  <a:lnTo>
                    <a:pt x="988995" y="877509"/>
                  </a:lnTo>
                  <a:lnTo>
                    <a:pt x="0" y="8775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397397" y="3960886"/>
              <a:ext cx="9005652" cy="951161"/>
            </a:xfrm>
            <a:prstGeom prst="rect">
              <a:avLst/>
            </a:prstGeom>
          </p:spPr>
          <p:txBody>
            <a:bodyPr anchor="t" rtlCol="false" tIns="0" lIns="0" bIns="0" rIns="0">
              <a:spAutoFit/>
            </a:bodyPr>
            <a:lstStyle/>
            <a:p>
              <a:pPr algn="l">
                <a:lnSpc>
                  <a:spcPts val="5799"/>
                </a:lnSpc>
                <a:spcBef>
                  <a:spcPct val="0"/>
                </a:spcBef>
              </a:pPr>
              <a:r>
                <a:rPr lang="en-US" sz="4142" spc="-82">
                  <a:solidFill>
                    <a:srgbClr val="051D40"/>
                  </a:solidFill>
                  <a:latin typeface="Poppins"/>
                  <a:ea typeface="Poppins"/>
                  <a:cs typeface="Poppins"/>
                  <a:sym typeface="Poppins"/>
                </a:rPr>
                <a:t>BÀI TẬP 3</a:t>
              </a:r>
            </a:p>
          </p:txBody>
        </p:sp>
        <p:sp>
          <p:nvSpPr>
            <p:cNvPr name="TextBox 20" id="20"/>
            <p:cNvSpPr txBox="true"/>
            <p:nvPr/>
          </p:nvSpPr>
          <p:spPr>
            <a:xfrm rot="0">
              <a:off x="10727209" y="3960886"/>
              <a:ext cx="1279177" cy="951161"/>
            </a:xfrm>
            <a:prstGeom prst="rect">
              <a:avLst/>
            </a:prstGeom>
          </p:spPr>
          <p:txBody>
            <a:bodyPr anchor="t" rtlCol="false" tIns="0" lIns="0" bIns="0" rIns="0">
              <a:spAutoFit/>
            </a:bodyPr>
            <a:lstStyle/>
            <a:p>
              <a:pPr algn="r">
                <a:lnSpc>
                  <a:spcPts val="5799"/>
                </a:lnSpc>
                <a:spcBef>
                  <a:spcPct val="0"/>
                </a:spcBef>
              </a:pPr>
              <a:r>
                <a:rPr lang="en-US" sz="4142" spc="-82">
                  <a:solidFill>
                    <a:srgbClr val="051D40"/>
                  </a:solidFill>
                  <a:latin typeface="Poppins"/>
                  <a:ea typeface="Poppins"/>
                  <a:cs typeface="Poppins"/>
                  <a:sym typeface="Poppins"/>
                </a:rPr>
                <a:t>30</a:t>
              </a:r>
            </a:p>
          </p:txBody>
        </p:sp>
        <p:sp>
          <p:nvSpPr>
            <p:cNvPr name="Freeform 21" id="21"/>
            <p:cNvSpPr/>
            <p:nvPr/>
          </p:nvSpPr>
          <p:spPr>
            <a:xfrm flipH="false" flipV="false" rot="5400000">
              <a:off x="-55743" y="5265625"/>
              <a:ext cx="988995" cy="877509"/>
            </a:xfrm>
            <a:custGeom>
              <a:avLst/>
              <a:gdLst/>
              <a:ahLst/>
              <a:cxnLst/>
              <a:rect r="r" b="b" t="t" l="l"/>
              <a:pathLst>
                <a:path h="877509" w="988995">
                  <a:moveTo>
                    <a:pt x="0" y="0"/>
                  </a:moveTo>
                  <a:lnTo>
                    <a:pt x="988995" y="0"/>
                  </a:lnTo>
                  <a:lnTo>
                    <a:pt x="988995" y="877508"/>
                  </a:lnTo>
                  <a:lnTo>
                    <a:pt x="0" y="877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397397" y="5171648"/>
              <a:ext cx="8512545" cy="951161"/>
            </a:xfrm>
            <a:prstGeom prst="rect">
              <a:avLst/>
            </a:prstGeom>
          </p:spPr>
          <p:txBody>
            <a:bodyPr anchor="t" rtlCol="false" tIns="0" lIns="0" bIns="0" rIns="0">
              <a:spAutoFit/>
            </a:bodyPr>
            <a:lstStyle/>
            <a:p>
              <a:pPr algn="l">
                <a:lnSpc>
                  <a:spcPts val="5799"/>
                </a:lnSpc>
                <a:spcBef>
                  <a:spcPct val="0"/>
                </a:spcBef>
              </a:pPr>
              <a:r>
                <a:rPr lang="en-US" sz="4142" spc="-82">
                  <a:solidFill>
                    <a:srgbClr val="051D40"/>
                  </a:solidFill>
                  <a:latin typeface="Poppins"/>
                  <a:ea typeface="Poppins"/>
                  <a:cs typeface="Poppins"/>
                  <a:sym typeface="Poppins"/>
                </a:rPr>
                <a:t>BÀI TẬP 4</a:t>
              </a:r>
            </a:p>
          </p:txBody>
        </p:sp>
        <p:sp>
          <p:nvSpPr>
            <p:cNvPr name="TextBox 23" id="23"/>
            <p:cNvSpPr txBox="true"/>
            <p:nvPr/>
          </p:nvSpPr>
          <p:spPr>
            <a:xfrm rot="0">
              <a:off x="10727209" y="5171648"/>
              <a:ext cx="1279177" cy="951161"/>
            </a:xfrm>
            <a:prstGeom prst="rect">
              <a:avLst/>
            </a:prstGeom>
          </p:spPr>
          <p:txBody>
            <a:bodyPr anchor="t" rtlCol="false" tIns="0" lIns="0" bIns="0" rIns="0">
              <a:spAutoFit/>
            </a:bodyPr>
            <a:lstStyle/>
            <a:p>
              <a:pPr algn="r">
                <a:lnSpc>
                  <a:spcPts val="5799"/>
                </a:lnSpc>
                <a:spcBef>
                  <a:spcPct val="0"/>
                </a:spcBef>
              </a:pPr>
              <a:r>
                <a:rPr lang="en-US" sz="4142" spc="-82">
                  <a:solidFill>
                    <a:srgbClr val="051D40"/>
                  </a:solidFill>
                  <a:latin typeface="Poppins"/>
                  <a:ea typeface="Poppins"/>
                  <a:cs typeface="Poppins"/>
                  <a:sym typeface="Poppins"/>
                </a:rPr>
                <a:t>42</a:t>
              </a:r>
            </a:p>
          </p:txBody>
        </p:sp>
        <p:sp>
          <p:nvSpPr>
            <p:cNvPr name="Freeform 24" id="24"/>
            <p:cNvSpPr/>
            <p:nvPr/>
          </p:nvSpPr>
          <p:spPr>
            <a:xfrm flipH="false" flipV="false" rot="5400000">
              <a:off x="-53238" y="53238"/>
              <a:ext cx="944538" cy="838063"/>
            </a:xfrm>
            <a:custGeom>
              <a:avLst/>
              <a:gdLst/>
              <a:ahLst/>
              <a:cxnLst/>
              <a:rect r="r" b="b" t="t" l="l"/>
              <a:pathLst>
                <a:path h="838063" w="944538">
                  <a:moveTo>
                    <a:pt x="0" y="0"/>
                  </a:moveTo>
                  <a:lnTo>
                    <a:pt x="944538" y="0"/>
                  </a:lnTo>
                  <a:lnTo>
                    <a:pt x="944538" y="838062"/>
                  </a:lnTo>
                  <a:lnTo>
                    <a:pt x="0" y="838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334581" y="-41652"/>
              <a:ext cx="7865606" cy="913543"/>
            </a:xfrm>
            <a:prstGeom prst="rect">
              <a:avLst/>
            </a:prstGeom>
          </p:spPr>
          <p:txBody>
            <a:bodyPr anchor="t" rtlCol="false" tIns="0" lIns="0" bIns="0" rIns="0">
              <a:spAutoFit/>
            </a:bodyPr>
            <a:lstStyle/>
            <a:p>
              <a:pPr algn="l">
                <a:lnSpc>
                  <a:spcPts val="5539"/>
                </a:lnSpc>
                <a:spcBef>
                  <a:spcPct val="0"/>
                </a:spcBef>
              </a:pPr>
              <a:r>
                <a:rPr lang="en-US" sz="3956" spc="-79">
                  <a:solidFill>
                    <a:srgbClr val="051D40"/>
                  </a:solidFill>
                  <a:latin typeface="Poppins"/>
                  <a:ea typeface="Poppins"/>
                  <a:cs typeface="Poppins"/>
                  <a:sym typeface="Poppins"/>
                </a:rPr>
                <a:t>TỔNG QUÁT KIẾN THỨC</a:t>
              </a:r>
            </a:p>
          </p:txBody>
        </p:sp>
        <p:sp>
          <p:nvSpPr>
            <p:cNvPr name="TextBox 26" id="26"/>
            <p:cNvSpPr txBox="true"/>
            <p:nvPr/>
          </p:nvSpPr>
          <p:spPr>
            <a:xfrm rot="0">
              <a:off x="10784711" y="30995"/>
              <a:ext cx="1221675" cy="913543"/>
            </a:xfrm>
            <a:prstGeom prst="rect">
              <a:avLst/>
            </a:prstGeom>
          </p:spPr>
          <p:txBody>
            <a:bodyPr anchor="t" rtlCol="false" tIns="0" lIns="0" bIns="0" rIns="0">
              <a:spAutoFit/>
            </a:bodyPr>
            <a:lstStyle/>
            <a:p>
              <a:pPr algn="r">
                <a:lnSpc>
                  <a:spcPts val="5539"/>
                </a:lnSpc>
                <a:spcBef>
                  <a:spcPct val="0"/>
                </a:spcBef>
              </a:pPr>
              <a:r>
                <a:rPr lang="en-US" sz="3956" spc="-79">
                  <a:solidFill>
                    <a:srgbClr val="051D40"/>
                  </a:solidFill>
                  <a:latin typeface="Poppins"/>
                  <a:ea typeface="Poppins"/>
                  <a:cs typeface="Poppins"/>
                  <a:sym typeface="Poppins"/>
                </a:rPr>
                <a:t>04</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BÀI 3</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00679" y="7074186"/>
            <a:ext cx="5946973" cy="59469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grpSp>
        <p:nvGrpSpPr>
          <p:cNvPr name="Group 13" id="13"/>
          <p:cNvGrpSpPr/>
          <p:nvPr/>
        </p:nvGrpSpPr>
        <p:grpSpPr>
          <a:xfrm rot="0">
            <a:off x="1594175" y="5424824"/>
            <a:ext cx="11387207" cy="3298724"/>
            <a:chOff x="0" y="0"/>
            <a:chExt cx="2999100" cy="868800"/>
          </a:xfrm>
        </p:grpSpPr>
        <p:sp>
          <p:nvSpPr>
            <p:cNvPr name="Freeform 14" id="14"/>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5" id="15"/>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pic>
        <p:nvPicPr>
          <p:cNvPr name="Picture 16" id="16"/>
          <p:cNvPicPr>
            <a:picLocks noChangeAspect="true"/>
          </p:cNvPicPr>
          <p:nvPr/>
        </p:nvPicPr>
        <p:blipFill>
          <a:blip r:embed="rId3"/>
          <a:srcRect l="0" t="0" r="0" b="0"/>
          <a:stretch>
            <a:fillRect/>
          </a:stretch>
        </p:blipFill>
        <p:spPr>
          <a:xfrm flipH="false" flipV="false" rot="0">
            <a:off x="12606181" y="388177"/>
            <a:ext cx="5230855" cy="9510646"/>
          </a:xfrm>
          <a:prstGeom prst="rect">
            <a:avLst/>
          </a:prstGeom>
        </p:spPr>
      </p:pic>
      <p:grpSp>
        <p:nvGrpSpPr>
          <p:cNvPr name="Group 17" id="17"/>
          <p:cNvGrpSpPr/>
          <p:nvPr/>
        </p:nvGrpSpPr>
        <p:grpSpPr>
          <a:xfrm rot="0">
            <a:off x="2255593" y="4814991"/>
            <a:ext cx="2772169" cy="841762"/>
            <a:chOff x="0" y="0"/>
            <a:chExt cx="1013291" cy="307683"/>
          </a:xfrm>
        </p:grpSpPr>
        <p:sp>
          <p:nvSpPr>
            <p:cNvPr name="Freeform 18" id="18"/>
            <p:cNvSpPr/>
            <p:nvPr/>
          </p:nvSpPr>
          <p:spPr>
            <a:xfrm flipH="false" flipV="false" rot="0">
              <a:off x="0" y="0"/>
              <a:ext cx="1013291" cy="307683"/>
            </a:xfrm>
            <a:custGeom>
              <a:avLst/>
              <a:gdLst/>
              <a:ahLst/>
              <a:cxnLst/>
              <a:rect r="r" b="b" t="t" l="l"/>
              <a:pathLst>
                <a:path h="307683" w="1013291">
                  <a:moveTo>
                    <a:pt x="128466" y="0"/>
                  </a:moveTo>
                  <a:lnTo>
                    <a:pt x="884826" y="0"/>
                  </a:lnTo>
                  <a:cubicBezTo>
                    <a:pt x="918897" y="0"/>
                    <a:pt x="951573" y="13535"/>
                    <a:pt x="975664" y="37627"/>
                  </a:cubicBezTo>
                  <a:cubicBezTo>
                    <a:pt x="999756" y="61719"/>
                    <a:pt x="1013291" y="94394"/>
                    <a:pt x="1013291" y="128466"/>
                  </a:cubicBezTo>
                  <a:lnTo>
                    <a:pt x="1013291" y="179218"/>
                  </a:lnTo>
                  <a:cubicBezTo>
                    <a:pt x="1013291" y="250167"/>
                    <a:pt x="955775" y="307683"/>
                    <a:pt x="884826" y="307683"/>
                  </a:cubicBezTo>
                  <a:lnTo>
                    <a:pt x="128466" y="307683"/>
                  </a:lnTo>
                  <a:cubicBezTo>
                    <a:pt x="57516" y="307683"/>
                    <a:pt x="0" y="250167"/>
                    <a:pt x="0" y="179218"/>
                  </a:cubicBezTo>
                  <a:lnTo>
                    <a:pt x="0" y="128466"/>
                  </a:lnTo>
                  <a:cubicBezTo>
                    <a:pt x="0" y="57516"/>
                    <a:pt x="57516" y="0"/>
                    <a:pt x="128466"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9" id="19"/>
            <p:cNvSpPr txBox="true"/>
            <p:nvPr/>
          </p:nvSpPr>
          <p:spPr>
            <a:xfrm>
              <a:off x="0" y="-104775"/>
              <a:ext cx="1013291" cy="412458"/>
            </a:xfrm>
            <a:prstGeom prst="rect">
              <a:avLst/>
            </a:prstGeom>
          </p:spPr>
          <p:txBody>
            <a:bodyPr anchor="ctr" rtlCol="false" tIns="0" lIns="0" bIns="0" rIns="0"/>
            <a:lstStyle/>
            <a:p>
              <a:pPr algn="ctr" marL="0" indent="0" lvl="0">
                <a:lnSpc>
                  <a:spcPts val="4740"/>
                </a:lnSpc>
                <a:spcBef>
                  <a:spcPct val="0"/>
                </a:spcBef>
              </a:pPr>
              <a:r>
                <a:rPr lang="en-US" b="true" sz="3386">
                  <a:solidFill>
                    <a:srgbClr val="FFFFFF"/>
                  </a:solidFill>
                  <a:latin typeface="Poppins Bold"/>
                  <a:ea typeface="Poppins Bold"/>
                  <a:cs typeface="Poppins Bold"/>
                  <a:sym typeface="Poppins Bold"/>
                </a:rPr>
                <a:t>Giải pháp</a:t>
              </a:r>
            </a:p>
          </p:txBody>
        </p:sp>
      </p:grpSp>
      <p:sp>
        <p:nvSpPr>
          <p:cNvPr name="TextBox 20" id="20"/>
          <p:cNvSpPr txBox="true"/>
          <p:nvPr/>
        </p:nvSpPr>
        <p:spPr>
          <a:xfrm rot="0">
            <a:off x="1609132" y="2099799"/>
            <a:ext cx="9006427" cy="1445108"/>
          </a:xfrm>
          <a:prstGeom prst="rect">
            <a:avLst/>
          </a:prstGeom>
        </p:spPr>
        <p:txBody>
          <a:bodyPr anchor="t" rtlCol="false" tIns="0" lIns="0" bIns="0" rIns="0">
            <a:spAutoFit/>
          </a:bodyPr>
          <a:lstStyle/>
          <a:p>
            <a:pPr algn="just" marL="0" indent="0" lvl="0">
              <a:lnSpc>
                <a:spcPts val="3823"/>
              </a:lnSpc>
              <a:spcBef>
                <a:spcPct val="0"/>
              </a:spcBef>
            </a:pPr>
            <a:r>
              <a:rPr lang="en-US" sz="2730" spc="-54">
                <a:solidFill>
                  <a:srgbClr val="051D40"/>
                </a:solidFill>
                <a:latin typeface="Poppins"/>
                <a:ea typeface="Poppins"/>
                <a:cs typeface="Poppins"/>
                <a:sym typeface="Poppins"/>
              </a:rPr>
              <a:t>Viết ứng dụng cho phép người dùng nhập vào một chuỗi của một biểu thức toán học. Sau đó tính giá trị của biểu thức toán này</a:t>
            </a:r>
          </a:p>
        </p:txBody>
      </p:sp>
      <p:sp>
        <p:nvSpPr>
          <p:cNvPr name="TextBox 21" id="21"/>
          <p:cNvSpPr txBox="true"/>
          <p:nvPr/>
        </p:nvSpPr>
        <p:spPr>
          <a:xfrm rot="0">
            <a:off x="2255593" y="6520804"/>
            <a:ext cx="9817952" cy="1093987"/>
          </a:xfrm>
          <a:prstGeom prst="rect">
            <a:avLst/>
          </a:prstGeom>
        </p:spPr>
        <p:txBody>
          <a:bodyPr anchor="t" rtlCol="false" tIns="0" lIns="0" bIns="0" rIns="0">
            <a:spAutoFit/>
          </a:bodyPr>
          <a:lstStyle/>
          <a:p>
            <a:pPr algn="ctr" marL="0" indent="0" lvl="0">
              <a:lnSpc>
                <a:spcPts val="4276"/>
              </a:lnSpc>
              <a:spcBef>
                <a:spcPct val="0"/>
              </a:spcBef>
            </a:pPr>
            <a:r>
              <a:rPr lang="en-US" sz="3054" spc="-61">
                <a:solidFill>
                  <a:srgbClr val="FDFDFD"/>
                </a:solidFill>
                <a:latin typeface="Poppins"/>
                <a:ea typeface="Poppins"/>
                <a:cs typeface="Poppins"/>
                <a:sym typeface="Poppins"/>
              </a:rPr>
              <a:t>Sử dụng thuật toán Balan ngược (RPN) để chuyển đổi và tính toán biểu thức.</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grpSp>
        <p:nvGrpSpPr>
          <p:cNvPr name="Group 3" id="3"/>
          <p:cNvGrpSpPr/>
          <p:nvPr/>
        </p:nvGrpSpPr>
        <p:grpSpPr>
          <a:xfrm rot="0">
            <a:off x="9601285" y="0"/>
            <a:ext cx="8686715" cy="10287000"/>
            <a:chOff x="0" y="0"/>
            <a:chExt cx="11582287" cy="13716000"/>
          </a:xfrm>
        </p:grpSpPr>
        <p:pic>
          <p:nvPicPr>
            <p:cNvPr name="Picture 4" id="4"/>
            <p:cNvPicPr>
              <a:picLocks noChangeAspect="true"/>
            </p:cNvPicPr>
            <p:nvPr/>
          </p:nvPicPr>
          <p:blipFill>
            <a:blip r:embed="rId2"/>
            <a:srcRect l="21869" t="0" r="21869" b="0"/>
            <a:stretch>
              <a:fillRect/>
            </a:stretch>
          </p:blipFill>
          <p:spPr>
            <a:xfrm flipH="false" flipV="false">
              <a:off x="0" y="0"/>
              <a:ext cx="11582287" cy="13716000"/>
            </a:xfrm>
            <a:prstGeom prst="rect">
              <a:avLst/>
            </a:prstGeom>
          </p:spPr>
        </p:pic>
      </p:grpSp>
      <p:sp>
        <p:nvSpPr>
          <p:cNvPr name="Freeform 5" id="5"/>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grpSp>
        <p:nvGrpSpPr>
          <p:cNvPr name="Group 7" id="7"/>
          <p:cNvGrpSpPr/>
          <p:nvPr/>
        </p:nvGrpSpPr>
        <p:grpSpPr>
          <a:xfrm rot="0">
            <a:off x="1550938" y="3716214"/>
            <a:ext cx="577806" cy="57780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grpSp>
        <p:nvGrpSpPr>
          <p:cNvPr name="Group 9" id="9"/>
          <p:cNvGrpSpPr/>
          <p:nvPr/>
        </p:nvGrpSpPr>
        <p:grpSpPr>
          <a:xfrm rot="0">
            <a:off x="1550938" y="6799909"/>
            <a:ext cx="577806" cy="57780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
        <p:nvSpPr>
          <p:cNvPr name="TextBox 11" id="11"/>
          <p:cNvSpPr txBox="true"/>
          <p:nvPr/>
        </p:nvSpPr>
        <p:spPr>
          <a:xfrm rot="0">
            <a:off x="1550938" y="1152525"/>
            <a:ext cx="6836454" cy="1659182"/>
          </a:xfrm>
          <a:prstGeom prst="rect">
            <a:avLst/>
          </a:prstGeom>
        </p:spPr>
        <p:txBody>
          <a:bodyPr anchor="t" rtlCol="false" tIns="0" lIns="0" bIns="0" rIns="0">
            <a:spAutoFit/>
          </a:bodyPr>
          <a:lstStyle/>
          <a:p>
            <a:pPr algn="ctr">
              <a:lnSpc>
                <a:spcPts val="6447"/>
              </a:lnSpc>
              <a:spcBef>
                <a:spcPct val="0"/>
              </a:spcBef>
            </a:pPr>
            <a:r>
              <a:rPr lang="en-US" b="true" sz="6447">
                <a:solidFill>
                  <a:srgbClr val="19598D"/>
                </a:solidFill>
                <a:latin typeface="Montserrat Ultra-Bold"/>
                <a:ea typeface="Montserrat Ultra-Bold"/>
                <a:cs typeface="Montserrat Ultra-Bold"/>
                <a:sym typeface="Montserrat Ultra-Bold"/>
              </a:rPr>
              <a:t>Thuật toán Balan ngược </a:t>
            </a:r>
          </a:p>
        </p:txBody>
      </p:sp>
      <p:sp>
        <p:nvSpPr>
          <p:cNvPr name="TextBox 12" id="12"/>
          <p:cNvSpPr txBox="true"/>
          <p:nvPr/>
        </p:nvSpPr>
        <p:spPr>
          <a:xfrm rot="0">
            <a:off x="2524615" y="3668589"/>
            <a:ext cx="6156220" cy="2556980"/>
          </a:xfrm>
          <a:prstGeom prst="rect">
            <a:avLst/>
          </a:prstGeom>
        </p:spPr>
        <p:txBody>
          <a:bodyPr anchor="t" rtlCol="false" tIns="0" lIns="0" bIns="0" rIns="0">
            <a:spAutoFit/>
          </a:bodyPr>
          <a:lstStyle/>
          <a:p>
            <a:pPr algn="just">
              <a:lnSpc>
                <a:spcPts val="3439"/>
              </a:lnSpc>
            </a:pPr>
            <a:r>
              <a:rPr lang="en-US" sz="2456">
                <a:solidFill>
                  <a:srgbClr val="000000"/>
                </a:solidFill>
                <a:latin typeface="Montserrat"/>
                <a:ea typeface="Montserrat"/>
                <a:cs typeface="Montserrat"/>
                <a:sym typeface="Montserrat"/>
              </a:rPr>
              <a:t>Thuật toán Balan ngược là một phương pháp hiệu quả để đánh giá các biểu thức toán học, trong đó toán tử luôn đứng sau các toán hạng, không cần sử dụng dấu ngoặc để xác định thứ tự ưu tiên.</a:t>
            </a:r>
          </a:p>
        </p:txBody>
      </p:sp>
      <p:sp>
        <p:nvSpPr>
          <p:cNvPr name="TextBox 13" id="13"/>
          <p:cNvSpPr txBox="true"/>
          <p:nvPr/>
        </p:nvSpPr>
        <p:spPr>
          <a:xfrm rot="0">
            <a:off x="2524615" y="6761809"/>
            <a:ext cx="6343238" cy="2165350"/>
          </a:xfrm>
          <a:prstGeom prst="rect">
            <a:avLst/>
          </a:prstGeom>
        </p:spPr>
        <p:txBody>
          <a:bodyPr anchor="t" rtlCol="false" tIns="0" lIns="0" bIns="0" rIns="0">
            <a:spAutoFit/>
          </a:bodyPr>
          <a:lstStyle/>
          <a:p>
            <a:pPr algn="just">
              <a:lnSpc>
                <a:spcPts val="3499"/>
              </a:lnSpc>
            </a:pPr>
            <a:r>
              <a:rPr lang="en-US" sz="2499">
                <a:solidFill>
                  <a:srgbClr val="000000"/>
                </a:solidFill>
                <a:latin typeface="Montserrat"/>
                <a:ea typeface="Montserrat"/>
                <a:cs typeface="Montserrat"/>
                <a:sym typeface="Montserrat"/>
              </a:rPr>
              <a:t>Việc chuyển đổi biểu thức từ dạng Infix (chuỗi biểu thức thông thường) sang Postfix (chuỗi RPN) giúp việc tính toán trở nên đơn giản và hiệu quả hơn.</a:t>
            </a:r>
          </a:p>
          <a:p>
            <a:pPr algn="just">
              <a:lnSpc>
                <a:spcPts val="349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grpSp>
        <p:nvGrpSpPr>
          <p:cNvPr name="Group 3" id="3"/>
          <p:cNvGrpSpPr/>
          <p:nvPr/>
        </p:nvGrpSpPr>
        <p:grpSpPr>
          <a:xfrm rot="0">
            <a:off x="1028700" y="3852968"/>
            <a:ext cx="14586028" cy="5088907"/>
            <a:chOff x="0" y="0"/>
            <a:chExt cx="3841588" cy="1340288"/>
          </a:xfrm>
        </p:grpSpPr>
        <p:sp>
          <p:nvSpPr>
            <p:cNvPr name="Freeform 4" id="4"/>
            <p:cNvSpPr/>
            <p:nvPr/>
          </p:nvSpPr>
          <p:spPr>
            <a:xfrm flipH="false" flipV="false" rot="0">
              <a:off x="0" y="0"/>
              <a:ext cx="3841588" cy="1340288"/>
            </a:xfrm>
            <a:custGeom>
              <a:avLst/>
              <a:gdLst/>
              <a:ahLst/>
              <a:cxnLst/>
              <a:rect r="r" b="b" t="t" l="l"/>
              <a:pathLst>
                <a:path h="1340288" w="38415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name="TextBox 5" id="5"/>
            <p:cNvSpPr txBox="true"/>
            <p:nvPr/>
          </p:nvSpPr>
          <p:spPr>
            <a:xfrm>
              <a:off x="0" y="-38100"/>
              <a:ext cx="3841588" cy="13783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70420" y="573466"/>
            <a:ext cx="10593310"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Thuật toán Balan ngược</a:t>
            </a:r>
          </a:p>
        </p:txBody>
      </p:sp>
      <p:sp>
        <p:nvSpPr>
          <p:cNvPr name="TextBox 7" id="7"/>
          <p:cNvSpPr txBox="true"/>
          <p:nvPr/>
        </p:nvSpPr>
        <p:spPr>
          <a:xfrm rot="0">
            <a:off x="1270420" y="1995332"/>
            <a:ext cx="11401817" cy="1995805"/>
          </a:xfrm>
          <a:prstGeom prst="rect">
            <a:avLst/>
          </a:prstGeom>
        </p:spPr>
        <p:txBody>
          <a:bodyPr anchor="t" rtlCol="false" tIns="0" lIns="0" bIns="0" rIns="0">
            <a:spAutoFit/>
          </a:bodyPr>
          <a:lstStyle/>
          <a:p>
            <a:pPr algn="just">
              <a:lnSpc>
                <a:spcPts val="3919"/>
              </a:lnSpc>
            </a:pPr>
            <a:r>
              <a:rPr lang="en-US" sz="2799" spc="-55">
                <a:solidFill>
                  <a:srgbClr val="FDFDFD"/>
                </a:solidFill>
                <a:latin typeface="Poppins"/>
                <a:ea typeface="Poppins"/>
                <a:cs typeface="Poppins"/>
                <a:sym typeface="Poppins"/>
              </a:rPr>
              <a:t>Biểu thức toán học có thể chứa các số, toán tử (cộng, trừ, nhân, chia, lũy thừa), và dấu ngoặc. Chúng ta cần xử lý biểu thức để tính giá trị cuối cùng đúng với thứ tự ưu tiên của các phép toán.</a:t>
            </a:r>
          </a:p>
          <a:p>
            <a:pPr algn="just">
              <a:lnSpc>
                <a:spcPts val="3919"/>
              </a:lnSpc>
            </a:pPr>
          </a:p>
        </p:txBody>
      </p:sp>
      <p:sp>
        <p:nvSpPr>
          <p:cNvPr name="Freeform 8" id="8"/>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11" id="11"/>
          <p:cNvGrpSpPr/>
          <p:nvPr/>
        </p:nvGrpSpPr>
        <p:grpSpPr>
          <a:xfrm rot="0">
            <a:off x="15573718" y="7940477"/>
            <a:ext cx="4693046" cy="46930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462920" y="6365211"/>
            <a:ext cx="4161784" cy="1765965"/>
          </a:xfrm>
          <a:prstGeom prst="rect">
            <a:avLst/>
          </a:prstGeom>
        </p:spPr>
        <p:txBody>
          <a:bodyPr anchor="t" rtlCol="false" tIns="0" lIns="0" bIns="0" rIns="0">
            <a:spAutoFit/>
          </a:bodyPr>
          <a:lstStyle/>
          <a:p>
            <a:pPr algn="ctr">
              <a:lnSpc>
                <a:spcPts val="3463"/>
              </a:lnSpc>
            </a:pPr>
            <a:r>
              <a:rPr lang="en-US" sz="2473" spc="-49">
                <a:solidFill>
                  <a:srgbClr val="145DA0"/>
                </a:solidFill>
                <a:latin typeface="Poppins"/>
                <a:ea typeface="Poppins"/>
                <a:cs typeface="Poppins"/>
                <a:sym typeface="Poppins"/>
              </a:rPr>
              <a:t>Biểu thức thông thường, các toán tử được đặt giữa các toán hạng</a:t>
            </a:r>
          </a:p>
          <a:p>
            <a:pPr algn="ctr">
              <a:lnSpc>
                <a:spcPts val="3463"/>
              </a:lnSpc>
            </a:pPr>
            <a:r>
              <a:rPr lang="en-US" sz="2473" spc="-49">
                <a:solidFill>
                  <a:srgbClr val="145DA0"/>
                </a:solidFill>
                <a:latin typeface="Poppins"/>
                <a:ea typeface="Poppins"/>
                <a:cs typeface="Poppins"/>
                <a:sym typeface="Poppins"/>
              </a:rPr>
              <a:t>VD: 3 + 5 * (2 - 8)</a:t>
            </a:r>
          </a:p>
        </p:txBody>
      </p:sp>
      <p:sp>
        <p:nvSpPr>
          <p:cNvPr name="AutoShape 15" id="15"/>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TextBox 16" id="16"/>
          <p:cNvSpPr txBox="true"/>
          <p:nvPr/>
        </p:nvSpPr>
        <p:spPr>
          <a:xfrm rot="0">
            <a:off x="2369568" y="5756734"/>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Infix</a:t>
            </a:r>
          </a:p>
        </p:txBody>
      </p:sp>
      <p:sp>
        <p:nvSpPr>
          <p:cNvPr name="TextBox 17" id="17"/>
          <p:cNvSpPr txBox="true"/>
          <p:nvPr/>
        </p:nvSpPr>
        <p:spPr>
          <a:xfrm rot="0">
            <a:off x="6299437" y="6299610"/>
            <a:ext cx="4161784" cy="2642265"/>
          </a:xfrm>
          <a:prstGeom prst="rect">
            <a:avLst/>
          </a:prstGeom>
        </p:spPr>
        <p:txBody>
          <a:bodyPr anchor="t" rtlCol="false" tIns="0" lIns="0" bIns="0" rIns="0">
            <a:spAutoFit/>
          </a:bodyPr>
          <a:lstStyle/>
          <a:p>
            <a:pPr algn="ctr">
              <a:lnSpc>
                <a:spcPts val="3463"/>
              </a:lnSpc>
            </a:pPr>
            <a:r>
              <a:rPr lang="en-US" sz="2473" spc="-49">
                <a:solidFill>
                  <a:srgbClr val="145DA0"/>
                </a:solidFill>
                <a:latin typeface="Poppins"/>
                <a:ea typeface="Poppins"/>
                <a:cs typeface="Poppins"/>
                <a:sym typeface="Poppins"/>
              </a:rPr>
              <a:t>Các toán tử theo sau các toán hạng. Điều này giúp loại bỏ việc cần thiết phải dùng dấu ngoặc để chỉ rõ thứ tự thực hiện.</a:t>
            </a:r>
          </a:p>
          <a:p>
            <a:pPr algn="ctr">
              <a:lnSpc>
                <a:spcPts val="3463"/>
              </a:lnSpc>
            </a:pPr>
            <a:r>
              <a:rPr lang="en-US" sz="2473" spc="-49">
                <a:solidFill>
                  <a:srgbClr val="145DA0"/>
                </a:solidFill>
                <a:latin typeface="Poppins"/>
                <a:ea typeface="Poppins"/>
                <a:cs typeface="Poppins"/>
                <a:sym typeface="Poppins"/>
              </a:rPr>
              <a:t>VD: 3 5 2 8 - * +</a:t>
            </a:r>
          </a:p>
        </p:txBody>
      </p:sp>
      <p:sp>
        <p:nvSpPr>
          <p:cNvPr name="TextBox 18" id="18"/>
          <p:cNvSpPr txBox="true"/>
          <p:nvPr/>
        </p:nvSpPr>
        <p:spPr>
          <a:xfrm rot="0">
            <a:off x="7206085" y="5781639"/>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Postfix</a:t>
            </a:r>
          </a:p>
        </p:txBody>
      </p:sp>
      <p:sp>
        <p:nvSpPr>
          <p:cNvPr name="TextBox 19" id="19"/>
          <p:cNvSpPr txBox="true"/>
          <p:nvPr/>
        </p:nvSpPr>
        <p:spPr>
          <a:xfrm rot="0">
            <a:off x="10957083" y="6399642"/>
            <a:ext cx="4161784" cy="915701"/>
          </a:xfrm>
          <a:prstGeom prst="rect">
            <a:avLst/>
          </a:prstGeom>
        </p:spPr>
        <p:txBody>
          <a:bodyPr anchor="t" rtlCol="false" tIns="0" lIns="0" bIns="0" rIns="0">
            <a:spAutoFit/>
          </a:bodyPr>
          <a:lstStyle/>
          <a:p>
            <a:pPr algn="ctr">
              <a:lnSpc>
                <a:spcPts val="3603"/>
              </a:lnSpc>
            </a:pPr>
            <a:r>
              <a:rPr lang="en-US" sz="2573" spc="-51">
                <a:solidFill>
                  <a:srgbClr val="145DA0"/>
                </a:solidFill>
                <a:latin typeface="Poppins"/>
                <a:ea typeface="Poppins"/>
                <a:cs typeface="Poppins"/>
                <a:sym typeface="Poppins"/>
              </a:rPr>
              <a:t>Dùng stack để xử lý các toán tử và toán hạng</a:t>
            </a:r>
          </a:p>
        </p:txBody>
      </p:sp>
      <p:sp>
        <p:nvSpPr>
          <p:cNvPr name="TextBox 20" id="20"/>
          <p:cNvSpPr txBox="true"/>
          <p:nvPr/>
        </p:nvSpPr>
        <p:spPr>
          <a:xfrm rot="0">
            <a:off x="11309621" y="5781639"/>
            <a:ext cx="3809246"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Cách thức hoạt  động</a:t>
            </a:r>
          </a:p>
        </p:txBody>
      </p:sp>
      <p:sp>
        <p:nvSpPr>
          <p:cNvPr name="AutoShape 21" id="21"/>
          <p:cNvSpPr/>
          <p:nvPr/>
        </p:nvSpPr>
        <p:spPr>
          <a:xfrm>
            <a:off x="10706179" y="4181637"/>
            <a:ext cx="0" cy="4410340"/>
          </a:xfrm>
          <a:prstGeom prst="line">
            <a:avLst/>
          </a:prstGeom>
          <a:ln cap="flat" w="38100">
            <a:solidFill>
              <a:srgbClr val="145DA0"/>
            </a:solidFill>
            <a:prstDash val="solid"/>
            <a:headEnd type="none" len="sm" w="sm"/>
            <a:tailEnd type="none" len="sm" w="sm"/>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2054643" y="2973705"/>
            <a:ext cx="6940374" cy="6132766"/>
          </a:xfrm>
          <a:custGeom>
            <a:avLst/>
            <a:gdLst/>
            <a:ahLst/>
            <a:cxnLst/>
            <a:rect r="r" b="b" t="t" l="l"/>
            <a:pathLst>
              <a:path h="6132766" w="6940374">
                <a:moveTo>
                  <a:pt x="0" y="0"/>
                </a:moveTo>
                <a:lnTo>
                  <a:pt x="6940374" y="0"/>
                </a:lnTo>
                <a:lnTo>
                  <a:pt x="6940374" y="6132766"/>
                </a:lnTo>
                <a:lnTo>
                  <a:pt x="0" y="61327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9292983" y="2973705"/>
            <a:ext cx="6940374" cy="6132766"/>
          </a:xfrm>
          <a:custGeom>
            <a:avLst/>
            <a:gdLst/>
            <a:ahLst/>
            <a:cxnLst/>
            <a:rect r="r" b="b" t="t" l="l"/>
            <a:pathLst>
              <a:path h="6132766" w="6940374">
                <a:moveTo>
                  <a:pt x="0" y="0"/>
                </a:moveTo>
                <a:lnTo>
                  <a:pt x="6940374" y="0"/>
                </a:lnTo>
                <a:lnTo>
                  <a:pt x="6940374" y="6132766"/>
                </a:lnTo>
                <a:lnTo>
                  <a:pt x="0" y="61327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5" id="5"/>
          <p:cNvSpPr txBox="true"/>
          <p:nvPr/>
        </p:nvSpPr>
        <p:spPr>
          <a:xfrm rot="0">
            <a:off x="4926389" y="981075"/>
            <a:ext cx="8435223" cy="1571627"/>
          </a:xfrm>
          <a:prstGeom prst="rect">
            <a:avLst/>
          </a:prstGeom>
        </p:spPr>
        <p:txBody>
          <a:bodyPr anchor="t" rtlCol="false" tIns="0" lIns="0" bIns="0" rIns="0">
            <a:spAutoFit/>
          </a:bodyPr>
          <a:lstStyle/>
          <a:p>
            <a:pPr algn="ctr" marL="0" indent="0" lvl="0">
              <a:lnSpc>
                <a:spcPts val="9600"/>
              </a:lnSpc>
            </a:pPr>
            <a:r>
              <a:rPr lang="en-US" sz="10000" spc="-600">
                <a:solidFill>
                  <a:srgbClr val="0B4E7C"/>
                </a:solidFill>
                <a:latin typeface="Rustic Printed"/>
                <a:ea typeface="Rustic Printed"/>
                <a:cs typeface="Rustic Printed"/>
                <a:sym typeface="Rustic Printed"/>
              </a:rPr>
              <a:t>THUẬT TOÁN</a:t>
            </a:r>
          </a:p>
        </p:txBody>
      </p:sp>
      <p:sp>
        <p:nvSpPr>
          <p:cNvPr name="TextBox 6" id="6"/>
          <p:cNvSpPr txBox="true"/>
          <p:nvPr/>
        </p:nvSpPr>
        <p:spPr>
          <a:xfrm rot="0">
            <a:off x="3968395" y="3597616"/>
            <a:ext cx="3112870" cy="1224026"/>
          </a:xfrm>
          <a:prstGeom prst="rect">
            <a:avLst/>
          </a:prstGeom>
        </p:spPr>
        <p:txBody>
          <a:bodyPr anchor="t" rtlCol="false" tIns="0" lIns="0" bIns="0" rIns="0">
            <a:spAutoFit/>
          </a:bodyPr>
          <a:lstStyle/>
          <a:p>
            <a:pPr algn="ctr" marL="0" indent="0" lvl="0">
              <a:lnSpc>
                <a:spcPts val="4477"/>
              </a:lnSpc>
            </a:pPr>
            <a:r>
              <a:rPr lang="en-US" sz="3700" spc="-222">
                <a:solidFill>
                  <a:srgbClr val="FFFFFF"/>
                </a:solidFill>
                <a:latin typeface="Rustic Printed"/>
                <a:ea typeface="Rustic Printed"/>
                <a:cs typeface="Rustic Printed"/>
                <a:sym typeface="Rustic Printed"/>
              </a:rPr>
              <a:t>CHUYỂN ĐỔI TỪ INFIX SANG POSTFIX</a:t>
            </a:r>
          </a:p>
        </p:txBody>
      </p:sp>
      <p:sp>
        <p:nvSpPr>
          <p:cNvPr name="TextBox 7" id="7"/>
          <p:cNvSpPr txBox="true"/>
          <p:nvPr/>
        </p:nvSpPr>
        <p:spPr>
          <a:xfrm rot="0">
            <a:off x="3250519" y="5382303"/>
            <a:ext cx="4548622" cy="2509013"/>
          </a:xfrm>
          <a:prstGeom prst="rect">
            <a:avLst/>
          </a:prstGeom>
        </p:spPr>
        <p:txBody>
          <a:bodyPr anchor="t" rtlCol="false" tIns="0" lIns="0" bIns="0" rIns="0">
            <a:spAutoFit/>
          </a:bodyPr>
          <a:lstStyle/>
          <a:p>
            <a:pPr algn="just">
              <a:lnSpc>
                <a:spcPts val="4003"/>
              </a:lnSpc>
            </a:pPr>
            <a:r>
              <a:rPr lang="en-US" sz="2799" b="true">
                <a:solidFill>
                  <a:srgbClr val="FFFFFF"/>
                </a:solidFill>
                <a:latin typeface="Canva Sans Medium"/>
                <a:ea typeface="Canva Sans Medium"/>
                <a:cs typeface="Canva Sans Medium"/>
                <a:sym typeface="Canva Sans Medium"/>
              </a:rPr>
              <a:t>Đây là bước cần thiết để làm giảm độ phức tạp của biểu thức và đảm bảo tính toán theo đúng thứ tự ưu tiên của các toán tử.</a:t>
            </a:r>
          </a:p>
        </p:txBody>
      </p:sp>
      <p:sp>
        <p:nvSpPr>
          <p:cNvPr name="TextBox 8" id="8"/>
          <p:cNvSpPr txBox="true"/>
          <p:nvPr/>
        </p:nvSpPr>
        <p:spPr>
          <a:xfrm rot="0">
            <a:off x="10543007" y="3597616"/>
            <a:ext cx="4440326" cy="1224026"/>
          </a:xfrm>
          <a:prstGeom prst="rect">
            <a:avLst/>
          </a:prstGeom>
        </p:spPr>
        <p:txBody>
          <a:bodyPr anchor="t" rtlCol="false" tIns="0" lIns="0" bIns="0" rIns="0">
            <a:spAutoFit/>
          </a:bodyPr>
          <a:lstStyle/>
          <a:p>
            <a:pPr algn="ctr" marL="0" indent="0" lvl="0">
              <a:lnSpc>
                <a:spcPts val="4476"/>
              </a:lnSpc>
            </a:pPr>
            <a:r>
              <a:rPr lang="en-US" sz="3699" spc="-221">
                <a:solidFill>
                  <a:srgbClr val="FFFFFF"/>
                </a:solidFill>
                <a:latin typeface="Rustic Printed"/>
                <a:ea typeface="Rustic Printed"/>
                <a:cs typeface="Rustic Printed"/>
                <a:sym typeface="Rustic Printed"/>
              </a:rPr>
              <a:t>ĐÁNH GIÁ BIỂU THỨC POSTFIX</a:t>
            </a:r>
          </a:p>
        </p:txBody>
      </p:sp>
      <p:sp>
        <p:nvSpPr>
          <p:cNvPr name="TextBox 9" id="9"/>
          <p:cNvSpPr txBox="true"/>
          <p:nvPr/>
        </p:nvSpPr>
        <p:spPr>
          <a:xfrm rot="0">
            <a:off x="10488859" y="5382303"/>
            <a:ext cx="4548622" cy="2509012"/>
          </a:xfrm>
          <a:prstGeom prst="rect">
            <a:avLst/>
          </a:prstGeom>
        </p:spPr>
        <p:txBody>
          <a:bodyPr anchor="t" rtlCol="false" tIns="0" lIns="0" bIns="0" rIns="0">
            <a:spAutoFit/>
          </a:bodyPr>
          <a:lstStyle/>
          <a:p>
            <a:pPr algn="just">
              <a:lnSpc>
                <a:spcPts val="4003"/>
              </a:lnSpc>
            </a:pPr>
            <a:r>
              <a:rPr lang="en-US" sz="2799" b="true">
                <a:solidFill>
                  <a:srgbClr val="FFFFFF"/>
                </a:solidFill>
                <a:latin typeface="Canva Sans Medium"/>
                <a:ea typeface="Canva Sans Medium"/>
                <a:cs typeface="Canva Sans Medium"/>
                <a:sym typeface="Canva Sans Medium"/>
              </a:rPr>
              <a:t>Sau khi chuyển đổi xong, biểu thức sẽ được tính toán từ trái qua phải bằng cách sử dụng một Stack (ngăn xếp).</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16942777" y="134522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01162" y="2534729"/>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5376337">
            <a:off x="16326925" y="3337125"/>
            <a:ext cx="2075766" cy="0"/>
          </a:xfrm>
          <a:prstGeom prst="line">
            <a:avLst/>
          </a:prstGeom>
          <a:ln cap="rnd" w="28575">
            <a:solidFill>
              <a:srgbClr val="D9D9D9">
                <a:alpha val="74902"/>
              </a:srgbClr>
            </a:solidFill>
            <a:prstDash val="solid"/>
            <a:headEnd type="none" len="sm" w="sm"/>
            <a:tailEnd type="none" len="sm" w="sm"/>
          </a:ln>
        </p:spPr>
      </p:sp>
      <p:sp>
        <p:nvSpPr>
          <p:cNvPr name="AutoShape 6" id="6"/>
          <p:cNvSpPr/>
          <p:nvPr/>
        </p:nvSpPr>
        <p:spPr>
          <a:xfrm rot="-5376337">
            <a:off x="-114691" y="4526630"/>
            <a:ext cx="2075766" cy="0"/>
          </a:xfrm>
          <a:prstGeom prst="line">
            <a:avLst/>
          </a:prstGeom>
          <a:ln cap="rnd" w="28575">
            <a:solidFill>
              <a:srgbClr val="D9D9D9">
                <a:alpha val="74902"/>
              </a:srgbClr>
            </a:solidFill>
            <a:prstDash val="solid"/>
            <a:headEnd type="none" len="sm" w="sm"/>
            <a:tailEnd type="none" len="sm" w="sm"/>
          </a:ln>
        </p:spPr>
      </p:sp>
      <p:sp>
        <p:nvSpPr>
          <p:cNvPr name="AutoShape 7" id="7"/>
          <p:cNvSpPr/>
          <p:nvPr/>
        </p:nvSpPr>
        <p:spPr>
          <a:xfrm rot="0">
            <a:off x="1548907" y="3566958"/>
            <a:ext cx="7604618" cy="2649358"/>
          </a:xfrm>
          <a:prstGeom prst="rect">
            <a:avLst/>
          </a:prstGeom>
          <a:solidFill>
            <a:srgbClr val="000000">
              <a:alpha val="11765"/>
            </a:srgbClr>
          </a:solidFill>
        </p:spPr>
      </p:sp>
      <p:sp>
        <p:nvSpPr>
          <p:cNvPr name="AutoShape 8" id="8"/>
          <p:cNvSpPr/>
          <p:nvPr/>
        </p:nvSpPr>
        <p:spPr>
          <a:xfrm rot="0">
            <a:off x="1548907" y="6515759"/>
            <a:ext cx="7604618" cy="2649358"/>
          </a:xfrm>
          <a:prstGeom prst="rect">
            <a:avLst/>
          </a:prstGeom>
          <a:solidFill>
            <a:srgbClr val="000000">
              <a:alpha val="11765"/>
            </a:srgbClr>
          </a:solidFill>
        </p:spPr>
      </p:sp>
      <p:sp>
        <p:nvSpPr>
          <p:cNvPr name="AutoShape 9" id="9"/>
          <p:cNvSpPr/>
          <p:nvPr/>
        </p:nvSpPr>
        <p:spPr>
          <a:xfrm rot="0">
            <a:off x="9396184" y="3566958"/>
            <a:ext cx="7604618" cy="2649358"/>
          </a:xfrm>
          <a:prstGeom prst="rect">
            <a:avLst/>
          </a:prstGeom>
          <a:solidFill>
            <a:srgbClr val="000000">
              <a:alpha val="11765"/>
            </a:srgbClr>
          </a:solidFill>
        </p:spPr>
      </p:sp>
      <p:sp>
        <p:nvSpPr>
          <p:cNvPr name="AutoShape 10" id="10"/>
          <p:cNvSpPr/>
          <p:nvPr/>
        </p:nvSpPr>
        <p:spPr>
          <a:xfrm rot="0">
            <a:off x="9396184" y="6515759"/>
            <a:ext cx="7604618" cy="2649358"/>
          </a:xfrm>
          <a:prstGeom prst="rect">
            <a:avLst/>
          </a:prstGeom>
          <a:solidFill>
            <a:srgbClr val="000000">
              <a:alpha val="11765"/>
            </a:srgbClr>
          </a:solidFill>
        </p:spPr>
      </p:sp>
      <p:sp>
        <p:nvSpPr>
          <p:cNvPr name="AutoShape 11" id="11"/>
          <p:cNvSpPr/>
          <p:nvPr/>
        </p:nvSpPr>
        <p:spPr>
          <a:xfrm rot="0">
            <a:off x="1418053" y="3445811"/>
            <a:ext cx="7604618" cy="2649358"/>
          </a:xfrm>
          <a:prstGeom prst="rect">
            <a:avLst/>
          </a:prstGeom>
          <a:solidFill>
            <a:srgbClr val="19598D"/>
          </a:solidFill>
        </p:spPr>
      </p:sp>
      <p:sp>
        <p:nvSpPr>
          <p:cNvPr name="AutoShape 12" id="12"/>
          <p:cNvSpPr/>
          <p:nvPr/>
        </p:nvSpPr>
        <p:spPr>
          <a:xfrm rot="0">
            <a:off x="1418053" y="6394612"/>
            <a:ext cx="7604618" cy="2649358"/>
          </a:xfrm>
          <a:prstGeom prst="rect">
            <a:avLst/>
          </a:prstGeom>
          <a:solidFill>
            <a:srgbClr val="19598D"/>
          </a:solidFill>
        </p:spPr>
      </p:sp>
      <p:sp>
        <p:nvSpPr>
          <p:cNvPr name="AutoShape 13" id="13"/>
          <p:cNvSpPr/>
          <p:nvPr/>
        </p:nvSpPr>
        <p:spPr>
          <a:xfrm rot="0">
            <a:off x="9265329" y="3445811"/>
            <a:ext cx="7604618" cy="2649358"/>
          </a:xfrm>
          <a:prstGeom prst="rect">
            <a:avLst/>
          </a:prstGeom>
          <a:solidFill>
            <a:srgbClr val="19598D"/>
          </a:solidFill>
        </p:spPr>
      </p:sp>
      <p:sp>
        <p:nvSpPr>
          <p:cNvPr name="AutoShape 14" id="14"/>
          <p:cNvSpPr/>
          <p:nvPr/>
        </p:nvSpPr>
        <p:spPr>
          <a:xfrm rot="0">
            <a:off x="9265329" y="6394612"/>
            <a:ext cx="7604618" cy="2649358"/>
          </a:xfrm>
          <a:prstGeom prst="rect">
            <a:avLst/>
          </a:prstGeom>
          <a:solidFill>
            <a:srgbClr val="19598D"/>
          </a:solidFill>
        </p:spPr>
      </p:sp>
      <p:sp>
        <p:nvSpPr>
          <p:cNvPr name="TextBox 15" id="15"/>
          <p:cNvSpPr txBox="true"/>
          <p:nvPr/>
        </p:nvSpPr>
        <p:spPr>
          <a:xfrm rot="0">
            <a:off x="2724915" y="1143000"/>
            <a:ext cx="13946388" cy="903609"/>
          </a:xfrm>
          <a:prstGeom prst="rect">
            <a:avLst/>
          </a:prstGeom>
        </p:spPr>
        <p:txBody>
          <a:bodyPr anchor="t" rtlCol="false" tIns="0" lIns="0" bIns="0" rIns="0">
            <a:spAutoFit/>
          </a:bodyPr>
          <a:lstStyle/>
          <a:p>
            <a:pPr algn="ctr">
              <a:lnSpc>
                <a:spcPts val="6700"/>
              </a:lnSpc>
              <a:spcBef>
                <a:spcPct val="0"/>
              </a:spcBef>
            </a:pPr>
            <a:r>
              <a:rPr lang="en-US" b="true" sz="6700">
                <a:solidFill>
                  <a:srgbClr val="19598D"/>
                </a:solidFill>
                <a:latin typeface="Montserrat Ultra-Bold"/>
                <a:ea typeface="Montserrat Ultra-Bold"/>
                <a:cs typeface="Montserrat Ultra-Bold"/>
                <a:sym typeface="Montserrat Ultra-Bold"/>
              </a:rPr>
              <a:t>Chuyển đổi Infix sang Postfix</a:t>
            </a:r>
          </a:p>
        </p:txBody>
      </p:sp>
      <p:sp>
        <p:nvSpPr>
          <p:cNvPr name="TextBox 16" id="16"/>
          <p:cNvSpPr txBox="true"/>
          <p:nvPr/>
        </p:nvSpPr>
        <p:spPr>
          <a:xfrm rot="0">
            <a:off x="9873394" y="3552983"/>
            <a:ext cx="6650198" cy="2432054"/>
          </a:xfrm>
          <a:prstGeom prst="rect">
            <a:avLst/>
          </a:prstGeom>
        </p:spPr>
        <p:txBody>
          <a:bodyPr anchor="t" rtlCol="false" tIns="0" lIns="0" bIns="0" rIns="0">
            <a:spAutoFit/>
          </a:bodyPr>
          <a:lstStyle/>
          <a:p>
            <a:pPr algn="just" marL="0" indent="0" lvl="0">
              <a:lnSpc>
                <a:spcPts val="3283"/>
              </a:lnSpc>
            </a:pPr>
            <a:r>
              <a:rPr lang="en-US" b="true" sz="2132">
                <a:solidFill>
                  <a:srgbClr val="FFFFFF"/>
                </a:solidFill>
                <a:latin typeface="Montserrat Bold"/>
                <a:ea typeface="Montserrat Bold"/>
                <a:cs typeface="Montserrat Bold"/>
                <a:sym typeface="Montserrat Bold"/>
              </a:rPr>
              <a:t>Nếu gặp toán tử, kiểm tra độ ưu tiên của nó so với toán tử trên đỉnh Stack. Nếu toán tử này có độ ưu tiên thấp hơn hoặc bằng toán tử trên đỉnh Stack, pop toán tử từ Stack vào chuỗi Postfix cho đến khi tìm thấy toán tử có độ ưu tiên thấp hơn.</a:t>
            </a:r>
          </a:p>
        </p:txBody>
      </p:sp>
      <p:sp>
        <p:nvSpPr>
          <p:cNvPr name="TextBox 17" id="17"/>
          <p:cNvSpPr txBox="true"/>
          <p:nvPr/>
        </p:nvSpPr>
        <p:spPr>
          <a:xfrm rot="0">
            <a:off x="2228716" y="4351170"/>
            <a:ext cx="6217463" cy="726948"/>
          </a:xfrm>
          <a:prstGeom prst="rect">
            <a:avLst/>
          </a:prstGeom>
        </p:spPr>
        <p:txBody>
          <a:bodyPr anchor="t" rtlCol="false" tIns="0" lIns="0" bIns="0" rIns="0">
            <a:spAutoFit/>
          </a:bodyPr>
          <a:lstStyle/>
          <a:p>
            <a:pPr algn="ctr" marL="0" indent="0" lvl="0">
              <a:lnSpc>
                <a:spcPts val="2981"/>
              </a:lnSpc>
              <a:spcBef>
                <a:spcPct val="0"/>
              </a:spcBef>
            </a:pPr>
            <a:r>
              <a:rPr lang="en-US" b="true" sz="2129">
                <a:solidFill>
                  <a:srgbClr val="FFFFFF"/>
                </a:solidFill>
                <a:latin typeface="Montserrat Bold"/>
                <a:ea typeface="Montserrat Bold"/>
                <a:cs typeface="Montserrat Bold"/>
                <a:sym typeface="Montserrat Bold"/>
              </a:rPr>
              <a:t>Nếu gặp toán hạng (số), thêm nó vào chuỗi Postfix.</a:t>
            </a:r>
          </a:p>
        </p:txBody>
      </p:sp>
      <p:sp>
        <p:nvSpPr>
          <p:cNvPr name="TextBox 18" id="18"/>
          <p:cNvSpPr txBox="true"/>
          <p:nvPr/>
        </p:nvSpPr>
        <p:spPr>
          <a:xfrm rot="0">
            <a:off x="9873394" y="6820317"/>
            <a:ext cx="6564685" cy="1973567"/>
          </a:xfrm>
          <a:prstGeom prst="rect">
            <a:avLst/>
          </a:prstGeom>
        </p:spPr>
        <p:txBody>
          <a:bodyPr anchor="t" rtlCol="false" tIns="0" lIns="0" bIns="0" rIns="0">
            <a:spAutoFit/>
          </a:bodyPr>
          <a:lstStyle/>
          <a:p>
            <a:pPr algn="just">
              <a:lnSpc>
                <a:spcPts val="3126"/>
              </a:lnSpc>
            </a:pPr>
            <a:r>
              <a:rPr lang="en-US" sz="2030" b="true">
                <a:solidFill>
                  <a:srgbClr val="FFFFFF"/>
                </a:solidFill>
                <a:latin typeface="Montserrat Bold"/>
                <a:ea typeface="Montserrat Bold"/>
                <a:cs typeface="Montserrat Bold"/>
                <a:sym typeface="Montserrat Bold"/>
              </a:rPr>
              <a:t>Nếu gặp dấu ngoặc đóng ), pop các toán tử từ Stack vào chuỗi Postfix cho đến khi gặp dấu ngoặc mở (, sau đó pop dấu ngoặc này.</a:t>
            </a:r>
          </a:p>
          <a:p>
            <a:pPr algn="just" marL="0" indent="0" lvl="0">
              <a:lnSpc>
                <a:spcPts val="6930"/>
              </a:lnSpc>
            </a:pPr>
          </a:p>
        </p:txBody>
      </p:sp>
      <p:sp>
        <p:nvSpPr>
          <p:cNvPr name="TextBox 19" id="19"/>
          <p:cNvSpPr txBox="true"/>
          <p:nvPr/>
        </p:nvSpPr>
        <p:spPr>
          <a:xfrm rot="0">
            <a:off x="2228716" y="7380328"/>
            <a:ext cx="6217463" cy="338963"/>
          </a:xfrm>
          <a:prstGeom prst="rect">
            <a:avLst/>
          </a:prstGeom>
        </p:spPr>
        <p:txBody>
          <a:bodyPr anchor="t" rtlCol="false" tIns="0" lIns="0" bIns="0" rIns="0">
            <a:spAutoFit/>
          </a:bodyPr>
          <a:lstStyle/>
          <a:p>
            <a:pPr algn="ctr" marL="0" indent="0" lvl="0">
              <a:lnSpc>
                <a:spcPts val="2842"/>
              </a:lnSpc>
              <a:spcBef>
                <a:spcPct val="0"/>
              </a:spcBef>
            </a:pPr>
            <a:r>
              <a:rPr lang="en-US" b="true" sz="2030">
                <a:solidFill>
                  <a:srgbClr val="FFFFFF"/>
                </a:solidFill>
                <a:latin typeface="Montserrat Bold"/>
                <a:ea typeface="Montserrat Bold"/>
                <a:cs typeface="Montserrat Bold"/>
                <a:sym typeface="Montserrat Bold"/>
              </a:rPr>
              <a:t>Nếu gặp dấu ngoặc mở (, push nó vào Stack.</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5" id="5"/>
          <p:cNvSpPr/>
          <p:nvPr/>
        </p:nvSpPr>
        <p:spPr>
          <a:xfrm flipH="false" flipV="false" rot="0">
            <a:off x="8987529" y="1028700"/>
            <a:ext cx="8131774" cy="8229600"/>
          </a:xfrm>
          <a:custGeom>
            <a:avLst/>
            <a:gdLst/>
            <a:ahLst/>
            <a:cxnLst/>
            <a:rect r="r" b="b" t="t" l="l"/>
            <a:pathLst>
              <a:path h="8229600" w="8131774">
                <a:moveTo>
                  <a:pt x="0" y="0"/>
                </a:moveTo>
                <a:lnTo>
                  <a:pt x="8131774" y="0"/>
                </a:lnTo>
                <a:lnTo>
                  <a:pt x="8131774" y="8229600"/>
                </a:lnTo>
                <a:lnTo>
                  <a:pt x="0" y="8229600"/>
                </a:lnTo>
                <a:lnTo>
                  <a:pt x="0" y="0"/>
                </a:lnTo>
                <a:close/>
              </a:path>
            </a:pathLst>
          </a:custGeom>
          <a:blipFill>
            <a:blip r:embed="rId4"/>
            <a:stretch>
              <a:fillRect l="0" t="0" r="0" b="0"/>
            </a:stretch>
          </a:blipFill>
        </p:spPr>
      </p:sp>
      <p:sp>
        <p:nvSpPr>
          <p:cNvPr name="TextBox 6" id="6"/>
          <p:cNvSpPr txBox="true"/>
          <p:nvPr/>
        </p:nvSpPr>
        <p:spPr>
          <a:xfrm rot="0">
            <a:off x="1813678" y="3473793"/>
            <a:ext cx="5389929" cy="1773804"/>
          </a:xfrm>
          <a:prstGeom prst="rect">
            <a:avLst/>
          </a:prstGeom>
        </p:spPr>
        <p:txBody>
          <a:bodyPr anchor="t" rtlCol="false" tIns="0" lIns="0" bIns="0" rIns="0">
            <a:spAutoFit/>
          </a:bodyPr>
          <a:lstStyle/>
          <a:p>
            <a:pPr algn="ctr">
              <a:lnSpc>
                <a:spcPts val="6834"/>
              </a:lnSpc>
              <a:spcBef>
                <a:spcPct val="0"/>
              </a:spcBef>
            </a:pPr>
            <a:r>
              <a:rPr lang="en-US" sz="6834">
                <a:solidFill>
                  <a:srgbClr val="19598D"/>
                </a:solidFill>
                <a:latin typeface="Montserrat"/>
                <a:ea typeface="Montserrat"/>
                <a:cs typeface="Montserrat"/>
                <a:sym typeface="Montserrat"/>
              </a:rPr>
              <a:t>Ví dụ    minh họa</a:t>
            </a:r>
          </a:p>
        </p:txBody>
      </p:sp>
      <p:sp>
        <p:nvSpPr>
          <p:cNvPr name="TextBox 7" id="7"/>
          <p:cNvSpPr txBox="true"/>
          <p:nvPr/>
        </p:nvSpPr>
        <p:spPr>
          <a:xfrm rot="0">
            <a:off x="1355936" y="6552429"/>
            <a:ext cx="6813112" cy="706566"/>
          </a:xfrm>
          <a:prstGeom prst="rect">
            <a:avLst/>
          </a:prstGeom>
        </p:spPr>
        <p:txBody>
          <a:bodyPr anchor="t" rtlCol="false" tIns="0" lIns="0" bIns="0" rIns="0">
            <a:spAutoFit/>
          </a:bodyPr>
          <a:lstStyle/>
          <a:p>
            <a:pPr algn="ctr">
              <a:lnSpc>
                <a:spcPts val="5317"/>
              </a:lnSpc>
              <a:spcBef>
                <a:spcPct val="0"/>
              </a:spcBef>
            </a:pPr>
            <a:r>
              <a:rPr lang="en-US" sz="5317">
                <a:solidFill>
                  <a:srgbClr val="19598D"/>
                </a:solidFill>
                <a:latin typeface="Montserrat"/>
                <a:ea typeface="Montserrat"/>
                <a:cs typeface="Montserrat"/>
                <a:sym typeface="Montserrat"/>
              </a:rPr>
              <a:t>BT: 5 + ((1 + 2) * 4) + 3</a:t>
            </a:r>
          </a:p>
        </p:txBody>
      </p:sp>
      <p:sp>
        <p:nvSpPr>
          <p:cNvPr name="TextBox 8" id="8"/>
          <p:cNvSpPr txBox="true"/>
          <p:nvPr/>
        </p:nvSpPr>
        <p:spPr>
          <a:xfrm rot="0">
            <a:off x="1102086" y="8594597"/>
            <a:ext cx="6813112" cy="706566"/>
          </a:xfrm>
          <a:prstGeom prst="rect">
            <a:avLst/>
          </a:prstGeom>
        </p:spPr>
        <p:txBody>
          <a:bodyPr anchor="t" rtlCol="false" tIns="0" lIns="0" bIns="0" rIns="0">
            <a:spAutoFit/>
          </a:bodyPr>
          <a:lstStyle/>
          <a:p>
            <a:pPr algn="ctr">
              <a:lnSpc>
                <a:spcPts val="5317"/>
              </a:lnSpc>
              <a:spcBef>
                <a:spcPct val="0"/>
              </a:spcBef>
            </a:pPr>
            <a:r>
              <a:rPr lang="en-US" sz="5317">
                <a:solidFill>
                  <a:srgbClr val="19598D"/>
                </a:solidFill>
                <a:latin typeface="Montserrat"/>
                <a:ea typeface="Montserrat"/>
                <a:cs typeface="Montserrat"/>
                <a:sym typeface="Montserrat"/>
              </a:rPr>
              <a:t> KQ: 5 1 2 + 4* + 3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766518" y="4473204"/>
            <a:ext cx="9491350" cy="8156629"/>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1B70E1">
                    <a:alpha val="40000"/>
                  </a:srgbClr>
                </a:gs>
                <a:gs pos="100000">
                  <a:srgbClr val="9CF4F8">
                    <a:alpha val="40000"/>
                  </a:srgbClr>
                </a:gs>
              </a:gsLst>
              <a:lin ang="0"/>
            </a:gradFill>
          </p:spPr>
        </p:sp>
        <p:sp>
          <p:nvSpPr>
            <p:cNvPr name="TextBox 5" id="5"/>
            <p:cNvSpPr txBox="true"/>
            <p:nvPr/>
          </p:nvSpPr>
          <p:spPr>
            <a:xfrm>
              <a:off x="114300" y="-28575"/>
              <a:ext cx="584200" cy="72707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010994" y="-4293026"/>
            <a:ext cx="18092203" cy="8156629"/>
            <a:chOff x="0" y="0"/>
            <a:chExt cx="1549341" cy="698500"/>
          </a:xfrm>
        </p:grpSpPr>
        <p:sp>
          <p:nvSpPr>
            <p:cNvPr name="Freeform 7" id="7"/>
            <p:cNvSpPr/>
            <p:nvPr/>
          </p:nvSpPr>
          <p:spPr>
            <a:xfrm flipH="false" flipV="false" rot="0">
              <a:off x="0" y="0"/>
              <a:ext cx="1549341" cy="698500"/>
            </a:xfrm>
            <a:custGeom>
              <a:avLst/>
              <a:gdLst/>
              <a:ahLst/>
              <a:cxnLst/>
              <a:rect r="r" b="b" t="t" l="l"/>
              <a:pathLst>
                <a:path h="698500" w="1549341">
                  <a:moveTo>
                    <a:pt x="1549341" y="349250"/>
                  </a:moveTo>
                  <a:lnTo>
                    <a:pt x="1346141" y="698500"/>
                  </a:lnTo>
                  <a:lnTo>
                    <a:pt x="203200" y="698500"/>
                  </a:lnTo>
                  <a:lnTo>
                    <a:pt x="0" y="349250"/>
                  </a:lnTo>
                  <a:lnTo>
                    <a:pt x="203200" y="0"/>
                  </a:lnTo>
                  <a:lnTo>
                    <a:pt x="1346141" y="0"/>
                  </a:lnTo>
                  <a:lnTo>
                    <a:pt x="1549341" y="349250"/>
                  </a:lnTo>
                  <a:close/>
                </a:path>
              </a:pathLst>
            </a:custGeom>
            <a:gradFill rotWithShape="true">
              <a:gsLst>
                <a:gs pos="0">
                  <a:srgbClr val="1B70E1">
                    <a:alpha val="40000"/>
                  </a:srgbClr>
                </a:gs>
                <a:gs pos="100000">
                  <a:srgbClr val="9CF4F8">
                    <a:alpha val="40000"/>
                  </a:srgbClr>
                </a:gs>
              </a:gsLst>
              <a:lin ang="0"/>
            </a:gradFill>
          </p:spPr>
        </p:sp>
        <p:sp>
          <p:nvSpPr>
            <p:cNvPr name="TextBox 8" id="8"/>
            <p:cNvSpPr txBox="true"/>
            <p:nvPr/>
          </p:nvSpPr>
          <p:spPr>
            <a:xfrm>
              <a:off x="114300" y="-28575"/>
              <a:ext cx="1320741" cy="72707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2324134" y="1434972"/>
            <a:ext cx="9870332" cy="8547263"/>
            <a:chOff x="0" y="0"/>
            <a:chExt cx="4282440" cy="3708400"/>
          </a:xfrm>
        </p:grpSpPr>
        <p:sp>
          <p:nvSpPr>
            <p:cNvPr name="Freeform 10" id="1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29974" t="0" r="0" b="0"/>
              </a:stretch>
            </a:blipFill>
          </p:spPr>
        </p:sp>
      </p:grpSp>
      <p:grpSp>
        <p:nvGrpSpPr>
          <p:cNvPr name="Group 11" id="11"/>
          <p:cNvGrpSpPr/>
          <p:nvPr/>
        </p:nvGrpSpPr>
        <p:grpSpPr>
          <a:xfrm rot="5400000">
            <a:off x="1257752" y="4949931"/>
            <a:ext cx="1042921" cy="788397"/>
            <a:chOff x="0" y="0"/>
            <a:chExt cx="812800" cy="614437"/>
          </a:xfrm>
        </p:grpSpPr>
        <p:sp>
          <p:nvSpPr>
            <p:cNvPr name="Freeform 12" id="12"/>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000000"/>
            </a:solidFill>
          </p:spPr>
        </p:sp>
        <p:sp>
          <p:nvSpPr>
            <p:cNvPr name="TextBox 13" id="13"/>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858594" y="-4140626"/>
            <a:ext cx="18092203" cy="8156629"/>
            <a:chOff x="0" y="0"/>
            <a:chExt cx="1549341" cy="698500"/>
          </a:xfrm>
        </p:grpSpPr>
        <p:sp>
          <p:nvSpPr>
            <p:cNvPr name="Freeform 15" id="15"/>
            <p:cNvSpPr/>
            <p:nvPr/>
          </p:nvSpPr>
          <p:spPr>
            <a:xfrm flipH="false" flipV="false" rot="0">
              <a:off x="0" y="0"/>
              <a:ext cx="1549341" cy="698500"/>
            </a:xfrm>
            <a:custGeom>
              <a:avLst/>
              <a:gdLst/>
              <a:ahLst/>
              <a:cxnLst/>
              <a:rect r="r" b="b" t="t" l="l"/>
              <a:pathLst>
                <a:path h="698500" w="1549341">
                  <a:moveTo>
                    <a:pt x="1549341" y="349250"/>
                  </a:moveTo>
                  <a:lnTo>
                    <a:pt x="1346141" y="698500"/>
                  </a:lnTo>
                  <a:lnTo>
                    <a:pt x="203200" y="698500"/>
                  </a:lnTo>
                  <a:lnTo>
                    <a:pt x="0" y="349250"/>
                  </a:lnTo>
                  <a:lnTo>
                    <a:pt x="203200" y="0"/>
                  </a:lnTo>
                  <a:lnTo>
                    <a:pt x="1346141" y="0"/>
                  </a:lnTo>
                  <a:lnTo>
                    <a:pt x="1549341" y="349250"/>
                  </a:lnTo>
                  <a:close/>
                </a:path>
              </a:pathLst>
            </a:custGeom>
            <a:solidFill>
              <a:srgbClr val="000000">
                <a:alpha val="0"/>
              </a:srgbClr>
            </a:solidFill>
            <a:ln w="85725" cap="sq">
              <a:solidFill>
                <a:srgbClr val="000000">
                  <a:alpha val="40000"/>
                </a:srgbClr>
              </a:solidFill>
              <a:prstDash val="solid"/>
              <a:miter/>
            </a:ln>
          </p:spPr>
        </p:sp>
        <p:sp>
          <p:nvSpPr>
            <p:cNvPr name="TextBox 16" id="16"/>
            <p:cNvSpPr txBox="true"/>
            <p:nvPr/>
          </p:nvSpPr>
          <p:spPr>
            <a:xfrm>
              <a:off x="114300" y="-28575"/>
              <a:ext cx="1320741" cy="727075"/>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385014" y="1162050"/>
            <a:ext cx="10007656" cy="781050"/>
          </a:xfrm>
          <a:prstGeom prst="rect">
            <a:avLst/>
          </a:prstGeom>
        </p:spPr>
        <p:txBody>
          <a:bodyPr anchor="t" rtlCol="false" tIns="0" lIns="0" bIns="0" rIns="0">
            <a:spAutoFit/>
          </a:bodyPr>
          <a:lstStyle/>
          <a:p>
            <a:pPr algn="l">
              <a:lnSpc>
                <a:spcPts val="5700"/>
              </a:lnSpc>
            </a:pPr>
            <a:r>
              <a:rPr lang="en-US" sz="6000">
                <a:solidFill>
                  <a:srgbClr val="000000"/>
                </a:solidFill>
                <a:latin typeface="Chau Philomene"/>
                <a:ea typeface="Chau Philomene"/>
                <a:cs typeface="Chau Philomene"/>
                <a:sym typeface="Chau Philomene"/>
              </a:rPr>
              <a:t>ĐÁNH GIÁ BIỂU THỨC POSTFIX</a:t>
            </a:r>
          </a:p>
        </p:txBody>
      </p:sp>
      <p:sp>
        <p:nvSpPr>
          <p:cNvPr name="TextBox 18" id="18"/>
          <p:cNvSpPr txBox="true"/>
          <p:nvPr/>
        </p:nvSpPr>
        <p:spPr>
          <a:xfrm rot="0">
            <a:off x="2699310" y="4909908"/>
            <a:ext cx="8541309" cy="594290"/>
          </a:xfrm>
          <a:prstGeom prst="rect">
            <a:avLst/>
          </a:prstGeom>
        </p:spPr>
        <p:txBody>
          <a:bodyPr anchor="t" rtlCol="false" tIns="0" lIns="0" bIns="0" rIns="0">
            <a:spAutoFit/>
          </a:bodyPr>
          <a:lstStyle/>
          <a:p>
            <a:pPr algn="l">
              <a:lnSpc>
                <a:spcPts val="4925"/>
              </a:lnSpc>
            </a:pPr>
            <a:r>
              <a:rPr lang="en-US" sz="3517">
                <a:solidFill>
                  <a:srgbClr val="000000"/>
                </a:solidFill>
                <a:latin typeface="Open Sans"/>
                <a:ea typeface="Open Sans"/>
                <a:cs typeface="Open Sans"/>
                <a:sym typeface="Open Sans"/>
              </a:rPr>
              <a:t>Nếu là toán hạng (số), push nó vào Stack.</a:t>
            </a:r>
          </a:p>
        </p:txBody>
      </p:sp>
      <p:grpSp>
        <p:nvGrpSpPr>
          <p:cNvPr name="Group 19" id="19"/>
          <p:cNvGrpSpPr/>
          <p:nvPr/>
        </p:nvGrpSpPr>
        <p:grpSpPr>
          <a:xfrm rot="5400000">
            <a:off x="1257752" y="6598963"/>
            <a:ext cx="1042921" cy="788397"/>
            <a:chOff x="0" y="0"/>
            <a:chExt cx="812800" cy="614437"/>
          </a:xfrm>
        </p:grpSpPr>
        <p:sp>
          <p:nvSpPr>
            <p:cNvPr name="Freeform 20" id="20"/>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000000"/>
            </a:solidFill>
          </p:spPr>
        </p:sp>
        <p:sp>
          <p:nvSpPr>
            <p:cNvPr name="TextBox 21" id="21"/>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665532" y="5798916"/>
            <a:ext cx="8693359" cy="2453819"/>
          </a:xfrm>
          <a:prstGeom prst="rect">
            <a:avLst/>
          </a:prstGeom>
        </p:spPr>
        <p:txBody>
          <a:bodyPr anchor="t" rtlCol="false" tIns="0" lIns="0" bIns="0" rIns="0">
            <a:spAutoFit/>
          </a:bodyPr>
          <a:lstStyle/>
          <a:p>
            <a:pPr algn="just">
              <a:lnSpc>
                <a:spcPts val="4925"/>
              </a:lnSpc>
            </a:pPr>
            <a:r>
              <a:rPr lang="en-US" sz="3517">
                <a:solidFill>
                  <a:srgbClr val="000000"/>
                </a:solidFill>
                <a:latin typeface="Open Sans"/>
                <a:ea typeface="Open Sans"/>
                <a:cs typeface="Open Sans"/>
                <a:sym typeface="Open Sans"/>
              </a:rPr>
              <a:t>Nếu là toán tử, pop hai toán hạng từ Stack, thực hiện phép toán và push kết quả vào Stack.</a:t>
            </a:r>
          </a:p>
          <a:p>
            <a:pPr algn="l">
              <a:lnSpc>
                <a:spcPts val="4925"/>
              </a:lnSpc>
            </a:pPr>
          </a:p>
        </p:txBody>
      </p:sp>
      <p:grpSp>
        <p:nvGrpSpPr>
          <p:cNvPr name="Group 23" id="23"/>
          <p:cNvGrpSpPr/>
          <p:nvPr/>
        </p:nvGrpSpPr>
        <p:grpSpPr>
          <a:xfrm rot="5400000">
            <a:off x="1257752" y="8247994"/>
            <a:ext cx="1042921" cy="788397"/>
            <a:chOff x="0" y="0"/>
            <a:chExt cx="812800" cy="614437"/>
          </a:xfrm>
        </p:grpSpPr>
        <p:sp>
          <p:nvSpPr>
            <p:cNvPr name="Freeform 24" id="24"/>
            <p:cNvSpPr/>
            <p:nvPr/>
          </p:nvSpPr>
          <p:spPr>
            <a:xfrm flipH="false" flipV="false" rot="0">
              <a:off x="0" y="0"/>
              <a:ext cx="812800" cy="614437"/>
            </a:xfrm>
            <a:custGeom>
              <a:avLst/>
              <a:gdLst/>
              <a:ahLst/>
              <a:cxnLst/>
              <a:rect r="r" b="b" t="t" l="l"/>
              <a:pathLst>
                <a:path h="614437" w="812800">
                  <a:moveTo>
                    <a:pt x="406400" y="0"/>
                  </a:moveTo>
                  <a:lnTo>
                    <a:pt x="812800" y="614437"/>
                  </a:lnTo>
                  <a:lnTo>
                    <a:pt x="0" y="614437"/>
                  </a:lnTo>
                  <a:lnTo>
                    <a:pt x="406400" y="0"/>
                  </a:lnTo>
                  <a:close/>
                </a:path>
              </a:pathLst>
            </a:custGeom>
            <a:solidFill>
              <a:srgbClr val="000000"/>
            </a:solidFill>
          </p:spPr>
        </p:sp>
        <p:sp>
          <p:nvSpPr>
            <p:cNvPr name="TextBox 25" id="25"/>
            <p:cNvSpPr txBox="true"/>
            <p:nvPr/>
          </p:nvSpPr>
          <p:spPr>
            <a:xfrm>
              <a:off x="127000" y="256699"/>
              <a:ext cx="558800" cy="313849"/>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2631754" y="8047132"/>
            <a:ext cx="8760916" cy="1215569"/>
          </a:xfrm>
          <a:prstGeom prst="rect">
            <a:avLst/>
          </a:prstGeom>
        </p:spPr>
        <p:txBody>
          <a:bodyPr anchor="t" rtlCol="false" tIns="0" lIns="0" bIns="0" rIns="0">
            <a:spAutoFit/>
          </a:bodyPr>
          <a:lstStyle/>
          <a:p>
            <a:pPr algn="just">
              <a:lnSpc>
                <a:spcPts val="4925"/>
              </a:lnSpc>
            </a:pPr>
            <a:r>
              <a:rPr lang="en-US" sz="3517">
                <a:solidFill>
                  <a:srgbClr val="000000"/>
                </a:solidFill>
                <a:latin typeface="Open Sans"/>
                <a:ea typeface="Open Sans"/>
                <a:cs typeface="Open Sans"/>
                <a:sym typeface="Open Sans"/>
              </a:rPr>
              <a:t>Kết quả cuối cùng sẽ là giá trị còn lại trên đỉnh Stack.</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5" id="5"/>
          <p:cNvSpPr/>
          <p:nvPr/>
        </p:nvSpPr>
        <p:spPr>
          <a:xfrm flipH="false" flipV="false" rot="0">
            <a:off x="8374112" y="643233"/>
            <a:ext cx="9506281" cy="8615067"/>
          </a:xfrm>
          <a:custGeom>
            <a:avLst/>
            <a:gdLst/>
            <a:ahLst/>
            <a:cxnLst/>
            <a:rect r="r" b="b" t="t" l="l"/>
            <a:pathLst>
              <a:path h="8615067" w="9506281">
                <a:moveTo>
                  <a:pt x="0" y="0"/>
                </a:moveTo>
                <a:lnTo>
                  <a:pt x="9506281" y="0"/>
                </a:lnTo>
                <a:lnTo>
                  <a:pt x="9506281" y="8615067"/>
                </a:lnTo>
                <a:lnTo>
                  <a:pt x="0" y="8615067"/>
                </a:lnTo>
                <a:lnTo>
                  <a:pt x="0" y="0"/>
                </a:lnTo>
                <a:close/>
              </a:path>
            </a:pathLst>
          </a:custGeom>
          <a:blipFill>
            <a:blip r:embed="rId4"/>
            <a:stretch>
              <a:fillRect l="0" t="0" r="0" b="0"/>
            </a:stretch>
          </a:blipFill>
        </p:spPr>
      </p:sp>
      <p:sp>
        <p:nvSpPr>
          <p:cNvPr name="TextBox 6" id="6"/>
          <p:cNvSpPr txBox="true"/>
          <p:nvPr/>
        </p:nvSpPr>
        <p:spPr>
          <a:xfrm rot="0">
            <a:off x="1404119" y="795633"/>
            <a:ext cx="6308824" cy="1060451"/>
          </a:xfrm>
          <a:prstGeom prst="rect">
            <a:avLst/>
          </a:prstGeom>
        </p:spPr>
        <p:txBody>
          <a:bodyPr anchor="t" rtlCol="false" tIns="0" lIns="0" bIns="0" rIns="0">
            <a:spAutoFit/>
          </a:bodyPr>
          <a:lstStyle/>
          <a:p>
            <a:pPr algn="l">
              <a:lnSpc>
                <a:spcPts val="8000"/>
              </a:lnSpc>
              <a:spcBef>
                <a:spcPct val="0"/>
              </a:spcBef>
            </a:pPr>
            <a:r>
              <a:rPr lang="en-US" sz="8000">
                <a:solidFill>
                  <a:srgbClr val="19598D"/>
                </a:solidFill>
                <a:latin typeface="Montserrat"/>
                <a:ea typeface="Montserrat"/>
                <a:cs typeface="Montserrat"/>
                <a:sym typeface="Montserrat"/>
              </a:rPr>
              <a:t>Hàm chính</a:t>
            </a:r>
          </a:p>
        </p:txBody>
      </p:sp>
      <p:sp>
        <p:nvSpPr>
          <p:cNvPr name="TextBox 7" id="7"/>
          <p:cNvSpPr txBox="true"/>
          <p:nvPr/>
        </p:nvSpPr>
        <p:spPr>
          <a:xfrm rot="0">
            <a:off x="1404119" y="4422774"/>
            <a:ext cx="6308824" cy="1289051"/>
          </a:xfrm>
          <a:prstGeom prst="rect">
            <a:avLst/>
          </a:prstGeom>
        </p:spPr>
        <p:txBody>
          <a:bodyPr anchor="t" rtlCol="false" tIns="0" lIns="0" bIns="0" rIns="0">
            <a:spAutoFit/>
          </a:bodyPr>
          <a:lstStyle/>
          <a:p>
            <a:pPr algn="just">
              <a:lnSpc>
                <a:spcPts val="5269"/>
              </a:lnSpc>
            </a:pPr>
            <a:r>
              <a:rPr lang="en-US" sz="3099">
                <a:solidFill>
                  <a:srgbClr val="000000"/>
                </a:solidFill>
                <a:latin typeface="Montserrat"/>
                <a:ea typeface="Montserrat"/>
                <a:cs typeface="Montserrat"/>
                <a:sym typeface="Montserrat"/>
              </a:rPr>
              <a:t>Kiểm tra tính hợp lệ của biểu thức nhập vào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9686629"/>
            <a:ext cx="18791749"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5" id="5"/>
          <p:cNvSpPr/>
          <p:nvPr/>
        </p:nvSpPr>
        <p:spPr>
          <a:xfrm flipH="false" flipV="false" rot="0">
            <a:off x="9144000" y="284194"/>
            <a:ext cx="7017949" cy="9402435"/>
          </a:xfrm>
          <a:custGeom>
            <a:avLst/>
            <a:gdLst/>
            <a:ahLst/>
            <a:cxnLst/>
            <a:rect r="r" b="b" t="t" l="l"/>
            <a:pathLst>
              <a:path h="9402435" w="7017949">
                <a:moveTo>
                  <a:pt x="0" y="0"/>
                </a:moveTo>
                <a:lnTo>
                  <a:pt x="7017949" y="0"/>
                </a:lnTo>
                <a:lnTo>
                  <a:pt x="7017949" y="9402435"/>
                </a:lnTo>
                <a:lnTo>
                  <a:pt x="0" y="9402435"/>
                </a:lnTo>
                <a:lnTo>
                  <a:pt x="0" y="0"/>
                </a:lnTo>
                <a:close/>
              </a:path>
            </a:pathLst>
          </a:custGeom>
          <a:blipFill>
            <a:blip r:embed="rId4"/>
            <a:stretch>
              <a:fillRect l="0" t="-3409" r="0" b="-3409"/>
            </a:stretch>
          </a:blipFill>
        </p:spPr>
      </p:sp>
      <p:sp>
        <p:nvSpPr>
          <p:cNvPr name="TextBox 6" id="6"/>
          <p:cNvSpPr txBox="true"/>
          <p:nvPr/>
        </p:nvSpPr>
        <p:spPr>
          <a:xfrm rot="0">
            <a:off x="1404119" y="795633"/>
            <a:ext cx="6308824" cy="1060451"/>
          </a:xfrm>
          <a:prstGeom prst="rect">
            <a:avLst/>
          </a:prstGeom>
        </p:spPr>
        <p:txBody>
          <a:bodyPr anchor="t" rtlCol="false" tIns="0" lIns="0" bIns="0" rIns="0">
            <a:spAutoFit/>
          </a:bodyPr>
          <a:lstStyle/>
          <a:p>
            <a:pPr algn="l">
              <a:lnSpc>
                <a:spcPts val="8000"/>
              </a:lnSpc>
              <a:spcBef>
                <a:spcPct val="0"/>
              </a:spcBef>
            </a:pPr>
            <a:r>
              <a:rPr lang="en-US" sz="8000">
                <a:solidFill>
                  <a:srgbClr val="19598D"/>
                </a:solidFill>
                <a:latin typeface="Montserrat"/>
                <a:ea typeface="Montserrat"/>
                <a:cs typeface="Montserrat"/>
                <a:sym typeface="Montserrat"/>
              </a:rPr>
              <a:t>Hàm chính</a:t>
            </a:r>
          </a:p>
        </p:txBody>
      </p:sp>
      <p:sp>
        <p:nvSpPr>
          <p:cNvPr name="TextBox 7" id="7"/>
          <p:cNvSpPr txBox="true"/>
          <p:nvPr/>
        </p:nvSpPr>
        <p:spPr>
          <a:xfrm rot="0">
            <a:off x="1404119" y="4422774"/>
            <a:ext cx="6308824" cy="1289051"/>
          </a:xfrm>
          <a:prstGeom prst="rect">
            <a:avLst/>
          </a:prstGeom>
        </p:spPr>
        <p:txBody>
          <a:bodyPr anchor="t" rtlCol="false" tIns="0" lIns="0" bIns="0" rIns="0">
            <a:spAutoFit/>
          </a:bodyPr>
          <a:lstStyle/>
          <a:p>
            <a:pPr algn="just">
              <a:lnSpc>
                <a:spcPts val="5269"/>
              </a:lnSpc>
            </a:pPr>
            <a:r>
              <a:rPr lang="en-US" sz="3099">
                <a:solidFill>
                  <a:srgbClr val="000000"/>
                </a:solidFill>
                <a:latin typeface="Montserrat"/>
                <a:ea typeface="Montserrat"/>
                <a:cs typeface="Montserrat"/>
                <a:sym typeface="Montserrat"/>
              </a:rPr>
              <a:t>Chuyển đổi Infix sang Postfix</a:t>
            </a:r>
          </a:p>
          <a:p>
            <a:pPr algn="just">
              <a:lnSpc>
                <a:spcPts val="5269"/>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9686629"/>
            <a:ext cx="18791749"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5" id="5"/>
          <p:cNvSpPr/>
          <p:nvPr/>
        </p:nvSpPr>
        <p:spPr>
          <a:xfrm flipH="false" flipV="false" rot="0">
            <a:off x="10191461" y="621802"/>
            <a:ext cx="7331349" cy="9043396"/>
          </a:xfrm>
          <a:custGeom>
            <a:avLst/>
            <a:gdLst/>
            <a:ahLst/>
            <a:cxnLst/>
            <a:rect r="r" b="b" t="t" l="l"/>
            <a:pathLst>
              <a:path h="9043396" w="7331349">
                <a:moveTo>
                  <a:pt x="0" y="0"/>
                </a:moveTo>
                <a:lnTo>
                  <a:pt x="7331348" y="0"/>
                </a:lnTo>
                <a:lnTo>
                  <a:pt x="7331348" y="9043396"/>
                </a:lnTo>
                <a:lnTo>
                  <a:pt x="0" y="9043396"/>
                </a:lnTo>
                <a:lnTo>
                  <a:pt x="0" y="0"/>
                </a:lnTo>
                <a:close/>
              </a:path>
            </a:pathLst>
          </a:custGeom>
          <a:blipFill>
            <a:blip r:embed="rId4"/>
            <a:stretch>
              <a:fillRect l="-7744" t="0" r="-7744" b="0"/>
            </a:stretch>
          </a:blipFill>
        </p:spPr>
      </p:sp>
      <p:sp>
        <p:nvSpPr>
          <p:cNvPr name="TextBox 6" id="6"/>
          <p:cNvSpPr txBox="true"/>
          <p:nvPr/>
        </p:nvSpPr>
        <p:spPr>
          <a:xfrm rot="0">
            <a:off x="1404119" y="795633"/>
            <a:ext cx="6308824" cy="1060451"/>
          </a:xfrm>
          <a:prstGeom prst="rect">
            <a:avLst/>
          </a:prstGeom>
        </p:spPr>
        <p:txBody>
          <a:bodyPr anchor="t" rtlCol="false" tIns="0" lIns="0" bIns="0" rIns="0">
            <a:spAutoFit/>
          </a:bodyPr>
          <a:lstStyle/>
          <a:p>
            <a:pPr algn="l">
              <a:lnSpc>
                <a:spcPts val="8000"/>
              </a:lnSpc>
              <a:spcBef>
                <a:spcPct val="0"/>
              </a:spcBef>
            </a:pPr>
            <a:r>
              <a:rPr lang="en-US" sz="8000">
                <a:solidFill>
                  <a:srgbClr val="19598D"/>
                </a:solidFill>
                <a:latin typeface="Montserrat"/>
                <a:ea typeface="Montserrat"/>
                <a:cs typeface="Montserrat"/>
                <a:sym typeface="Montserrat"/>
              </a:rPr>
              <a:t>Hàm chính</a:t>
            </a:r>
          </a:p>
        </p:txBody>
      </p:sp>
      <p:sp>
        <p:nvSpPr>
          <p:cNvPr name="TextBox 7" id="7"/>
          <p:cNvSpPr txBox="true"/>
          <p:nvPr/>
        </p:nvSpPr>
        <p:spPr>
          <a:xfrm rot="0">
            <a:off x="1404119" y="4394199"/>
            <a:ext cx="6308824" cy="1641478"/>
          </a:xfrm>
          <a:prstGeom prst="rect">
            <a:avLst/>
          </a:prstGeom>
        </p:spPr>
        <p:txBody>
          <a:bodyPr anchor="t" rtlCol="false" tIns="0" lIns="0" bIns="0" rIns="0">
            <a:spAutoFit/>
          </a:bodyPr>
          <a:lstStyle/>
          <a:p>
            <a:pPr algn="just">
              <a:lnSpc>
                <a:spcPts val="6799"/>
              </a:lnSpc>
            </a:pPr>
            <a:r>
              <a:rPr lang="en-US" sz="3999">
                <a:solidFill>
                  <a:srgbClr val="000000"/>
                </a:solidFill>
                <a:latin typeface="Montserrat"/>
                <a:ea typeface="Montserrat"/>
                <a:cs typeface="Montserrat"/>
                <a:sym typeface="Montserrat"/>
              </a:rPr>
              <a:t>Tính giá trị Postfix</a:t>
            </a:r>
          </a:p>
          <a:p>
            <a:pPr algn="just">
              <a:lnSpc>
                <a:spcPts val="67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119339"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131031" y="126498"/>
            <a:ext cx="7312690" cy="1424256"/>
            <a:chOff x="0" y="0"/>
            <a:chExt cx="9750254" cy="1899008"/>
          </a:xfrm>
        </p:grpSpPr>
        <p:sp>
          <p:nvSpPr>
            <p:cNvPr name="Freeform 9" id="9"/>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2059128" y="92782"/>
              <a:ext cx="7691126" cy="406901"/>
            </a:xfrm>
            <a:prstGeom prst="rect">
              <a:avLst/>
            </a:prstGeom>
          </p:spPr>
          <p:txBody>
            <a:bodyPr anchor="t" rtlCol="false" tIns="0" lIns="0" bIns="0" rIns="0">
              <a:spAutoFit/>
            </a:bodyPr>
            <a:lstStyle/>
            <a:p>
              <a:pPr algn="l">
                <a:lnSpc>
                  <a:spcPts val="2495"/>
                </a:lnSpc>
              </a:pPr>
            </a:p>
          </p:txBody>
        </p:sp>
        <p:sp>
          <p:nvSpPr>
            <p:cNvPr name="TextBox 11" id="11"/>
            <p:cNvSpPr txBox="true"/>
            <p:nvPr/>
          </p:nvSpPr>
          <p:spPr>
            <a:xfrm rot="0">
              <a:off x="193411" y="389683"/>
              <a:ext cx="1512186" cy="104344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sp>
        <p:nvSpPr>
          <p:cNvPr name="Freeform 12" id="12"/>
          <p:cNvSpPr/>
          <p:nvPr/>
        </p:nvSpPr>
        <p:spPr>
          <a:xfrm flipH="false" flipV="false" rot="0">
            <a:off x="8688920" y="1806438"/>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233266" y="2113107"/>
            <a:ext cx="5768345" cy="542925"/>
          </a:xfrm>
          <a:prstGeom prst="rect">
            <a:avLst/>
          </a:prstGeom>
        </p:spPr>
        <p:txBody>
          <a:bodyPr anchor="t" rtlCol="false" tIns="0" lIns="0" bIns="0" rIns="0">
            <a:spAutoFit/>
          </a:bodyPr>
          <a:lstStyle/>
          <a:p>
            <a:pPr algn="l">
              <a:lnSpc>
                <a:spcPts val="4200"/>
              </a:lnSpc>
            </a:pPr>
            <a:r>
              <a:rPr lang="en-US" sz="3000" spc="-60">
                <a:solidFill>
                  <a:srgbClr val="145DA0"/>
                </a:solidFill>
                <a:latin typeface="Poppins"/>
                <a:ea typeface="Poppins"/>
                <a:cs typeface="Poppins"/>
                <a:sym typeface="Poppins"/>
              </a:rPr>
              <a:t>Đệ quy</a:t>
            </a:r>
          </a:p>
        </p:txBody>
      </p:sp>
      <p:sp>
        <p:nvSpPr>
          <p:cNvPr name="TextBox 14" id="14"/>
          <p:cNvSpPr txBox="true"/>
          <p:nvPr/>
        </p:nvSpPr>
        <p:spPr>
          <a:xfrm rot="0">
            <a:off x="8833978" y="2079650"/>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9144000" y="3602169"/>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688346" y="3999972"/>
            <a:ext cx="5768345" cy="542925"/>
          </a:xfrm>
          <a:prstGeom prst="rect">
            <a:avLst/>
          </a:prstGeom>
        </p:spPr>
        <p:txBody>
          <a:bodyPr anchor="t" rtlCol="false" tIns="0" lIns="0" bIns="0" rIns="0">
            <a:spAutoFit/>
          </a:bodyPr>
          <a:lstStyle/>
          <a:p>
            <a:pPr algn="l">
              <a:lnSpc>
                <a:spcPts val="4200"/>
              </a:lnSpc>
            </a:pPr>
            <a:r>
              <a:rPr lang="en-US" sz="3000" spc="-60">
                <a:solidFill>
                  <a:srgbClr val="145DA0"/>
                </a:solidFill>
                <a:latin typeface="Poppins"/>
                <a:ea typeface="Poppins"/>
                <a:cs typeface="Poppins"/>
                <a:sym typeface="Poppins"/>
              </a:rPr>
              <a:t>Các thuật toán sáp xếp</a:t>
            </a:r>
          </a:p>
        </p:txBody>
      </p:sp>
      <p:sp>
        <p:nvSpPr>
          <p:cNvPr name="TextBox 17" id="17"/>
          <p:cNvSpPr txBox="true"/>
          <p:nvPr/>
        </p:nvSpPr>
        <p:spPr>
          <a:xfrm rot="0">
            <a:off x="9289058" y="3875381"/>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8" id="18"/>
          <p:cNvSpPr/>
          <p:nvPr/>
        </p:nvSpPr>
        <p:spPr>
          <a:xfrm flipH="false" flipV="false" rot="0">
            <a:off x="8683067" y="7064318"/>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288298" y="7573932"/>
            <a:ext cx="5768345" cy="542925"/>
          </a:xfrm>
          <a:prstGeom prst="rect">
            <a:avLst/>
          </a:prstGeom>
        </p:spPr>
        <p:txBody>
          <a:bodyPr anchor="t" rtlCol="false" tIns="0" lIns="0" bIns="0" rIns="0">
            <a:spAutoFit/>
          </a:bodyPr>
          <a:lstStyle/>
          <a:p>
            <a:pPr algn="l">
              <a:lnSpc>
                <a:spcPts val="4200"/>
              </a:lnSpc>
            </a:pPr>
            <a:r>
              <a:rPr lang="en-US" sz="3000" spc="-60">
                <a:solidFill>
                  <a:srgbClr val="145DA0"/>
                </a:solidFill>
                <a:latin typeface="Poppins"/>
                <a:ea typeface="Poppins"/>
                <a:cs typeface="Poppins"/>
                <a:sym typeface="Poppins"/>
              </a:rPr>
              <a:t>Ngăn Xếp và hàng đợi</a:t>
            </a:r>
          </a:p>
        </p:txBody>
      </p:sp>
      <p:sp>
        <p:nvSpPr>
          <p:cNvPr name="TextBox 20" id="20"/>
          <p:cNvSpPr txBox="true"/>
          <p:nvPr/>
        </p:nvSpPr>
        <p:spPr>
          <a:xfrm rot="0">
            <a:off x="8828125" y="7337530"/>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06</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3" id="33"/>
          <p:cNvSpPr txBox="true"/>
          <p:nvPr/>
        </p:nvSpPr>
        <p:spPr>
          <a:xfrm rot="0">
            <a:off x="876858" y="2052801"/>
            <a:ext cx="5885945" cy="683754"/>
          </a:xfrm>
          <a:prstGeom prst="rect">
            <a:avLst/>
          </a:prstGeom>
        </p:spPr>
        <p:txBody>
          <a:bodyPr anchor="t" rtlCol="false" tIns="0" lIns="0" bIns="0" rIns="0">
            <a:spAutoFit/>
          </a:bodyPr>
          <a:lstStyle/>
          <a:p>
            <a:pPr algn="l">
              <a:lnSpc>
                <a:spcPts val="5362"/>
              </a:lnSpc>
            </a:pPr>
            <a:r>
              <a:rPr lang="en-US" sz="3830" spc="-76">
                <a:solidFill>
                  <a:srgbClr val="FDFDFD"/>
                </a:solidFill>
                <a:latin typeface="Poppins"/>
                <a:ea typeface="Poppins"/>
                <a:cs typeface="Poppins"/>
                <a:sym typeface="Poppins"/>
              </a:rPr>
              <a:t>TỔNG HỢP KIẾN THỨC</a:t>
            </a:r>
          </a:p>
        </p:txBody>
      </p:sp>
      <p:sp>
        <p:nvSpPr>
          <p:cNvPr name="TextBox 34" id="34"/>
          <p:cNvSpPr txBox="true"/>
          <p:nvPr/>
        </p:nvSpPr>
        <p:spPr>
          <a:xfrm rot="0">
            <a:off x="535373" y="4329193"/>
            <a:ext cx="6568916" cy="2435757"/>
          </a:xfrm>
          <a:prstGeom prst="rect">
            <a:avLst/>
          </a:prstGeom>
        </p:spPr>
        <p:txBody>
          <a:bodyPr anchor="t" rtlCol="false" tIns="0" lIns="0" bIns="0" rIns="0">
            <a:spAutoFit/>
          </a:bodyPr>
          <a:lstStyle/>
          <a:p>
            <a:pPr algn="ctr">
              <a:lnSpc>
                <a:spcPts val="3295"/>
              </a:lnSpc>
            </a:pPr>
            <a:r>
              <a:rPr lang="en-US" sz="2354">
                <a:solidFill>
                  <a:srgbClr val="FFFFFF"/>
                </a:solidFill>
                <a:latin typeface="Open Sans Extra Bold"/>
                <a:ea typeface="Open Sans Extra Bold"/>
                <a:cs typeface="Open Sans Extra Bold"/>
                <a:sym typeface="Open Sans Extra Bold"/>
              </a:rPr>
              <a:t>Cấu trúc dữ liệu và giải thuật </a:t>
            </a:r>
          </a:p>
          <a:p>
            <a:pPr algn="ctr">
              <a:lnSpc>
                <a:spcPts val="3295"/>
              </a:lnSpc>
            </a:pPr>
            <a:r>
              <a:rPr lang="en-US" sz="2354">
                <a:solidFill>
                  <a:srgbClr val="FFFFFF"/>
                </a:solidFill>
                <a:latin typeface="Open Sans Extra Bold"/>
                <a:ea typeface="Open Sans Extra Bold"/>
                <a:cs typeface="Open Sans Extra Bold"/>
                <a:sym typeface="Open Sans Extra Bold"/>
              </a:rPr>
              <a:t>là hai khái niệm cơ bản và quan trọng </a:t>
            </a:r>
          </a:p>
          <a:p>
            <a:pPr algn="ctr">
              <a:lnSpc>
                <a:spcPts val="3295"/>
              </a:lnSpc>
            </a:pPr>
            <a:r>
              <a:rPr lang="en-US" sz="2354">
                <a:solidFill>
                  <a:srgbClr val="FFFFFF"/>
                </a:solidFill>
                <a:latin typeface="Open Sans Extra Bold"/>
                <a:ea typeface="Open Sans Extra Bold"/>
                <a:cs typeface="Open Sans Extra Bold"/>
                <a:sym typeface="Open Sans Extra Bold"/>
              </a:rPr>
              <a:t>trong khoa học máy tính và lập trình. </a:t>
            </a:r>
          </a:p>
          <a:p>
            <a:pPr algn="ctr">
              <a:lnSpc>
                <a:spcPts val="3295"/>
              </a:lnSpc>
            </a:pPr>
            <a:r>
              <a:rPr lang="en-US" sz="2354">
                <a:solidFill>
                  <a:srgbClr val="FFFFFF"/>
                </a:solidFill>
                <a:latin typeface="Open Sans Extra Bold"/>
                <a:ea typeface="Open Sans Extra Bold"/>
                <a:cs typeface="Open Sans Extra Bold"/>
                <a:sym typeface="Open Sans Extra Bold"/>
              </a:rPr>
              <a:t>Chúng liên quan đến cách tổ chức, lưu trữ </a:t>
            </a:r>
          </a:p>
          <a:p>
            <a:pPr algn="ctr">
              <a:lnSpc>
                <a:spcPts val="3295"/>
              </a:lnSpc>
            </a:pPr>
            <a:r>
              <a:rPr lang="en-US" sz="2354">
                <a:solidFill>
                  <a:srgbClr val="FFFFFF"/>
                </a:solidFill>
                <a:latin typeface="Open Sans Extra Bold"/>
                <a:ea typeface="Open Sans Extra Bold"/>
                <a:cs typeface="Open Sans Extra Bold"/>
                <a:sym typeface="Open Sans Extra Bold"/>
              </a:rPr>
              <a:t>và xử lý dữ liệu hiệu quả trong </a:t>
            </a:r>
          </a:p>
          <a:p>
            <a:pPr algn="ctr">
              <a:lnSpc>
                <a:spcPts val="3295"/>
              </a:lnSpc>
              <a:spcBef>
                <a:spcPct val="0"/>
              </a:spcBef>
            </a:pPr>
            <a:r>
              <a:rPr lang="en-US" sz="2354">
                <a:solidFill>
                  <a:srgbClr val="FFFFFF"/>
                </a:solidFill>
                <a:latin typeface="Open Sans Extra Bold"/>
                <a:ea typeface="Open Sans Extra Bold"/>
                <a:cs typeface="Open Sans Extra Bold"/>
                <a:sym typeface="Open Sans Extra Bold"/>
              </a:rPr>
              <a:t>các chương trình máy tính.</a:t>
            </a:r>
          </a:p>
        </p:txBody>
      </p:sp>
      <p:grpSp>
        <p:nvGrpSpPr>
          <p:cNvPr name="Group 35" id="35"/>
          <p:cNvGrpSpPr/>
          <p:nvPr/>
        </p:nvGrpSpPr>
        <p:grpSpPr>
          <a:xfrm rot="0">
            <a:off x="7345044" y="1363950"/>
            <a:ext cx="373607" cy="37360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7" id="3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8" id="38"/>
          <p:cNvGrpSpPr/>
          <p:nvPr/>
        </p:nvGrpSpPr>
        <p:grpSpPr>
          <a:xfrm rot="0">
            <a:off x="6917486" y="465018"/>
            <a:ext cx="373607" cy="37360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40" id="4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41" id="41"/>
          <p:cNvGrpSpPr/>
          <p:nvPr/>
        </p:nvGrpSpPr>
        <p:grpSpPr>
          <a:xfrm rot="0">
            <a:off x="7531848" y="8702113"/>
            <a:ext cx="373607" cy="37360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43" id="4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44" id="44"/>
          <p:cNvSpPr/>
          <p:nvPr/>
        </p:nvSpPr>
        <p:spPr>
          <a:xfrm flipH="false" flipV="false" rot="0">
            <a:off x="9144000" y="5387677"/>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5" id="45"/>
          <p:cNvSpPr txBox="true"/>
          <p:nvPr/>
        </p:nvSpPr>
        <p:spPr>
          <a:xfrm rot="0">
            <a:off x="10688346" y="5785480"/>
            <a:ext cx="5768345" cy="542925"/>
          </a:xfrm>
          <a:prstGeom prst="rect">
            <a:avLst/>
          </a:prstGeom>
        </p:spPr>
        <p:txBody>
          <a:bodyPr anchor="t" rtlCol="false" tIns="0" lIns="0" bIns="0" rIns="0">
            <a:spAutoFit/>
          </a:bodyPr>
          <a:lstStyle/>
          <a:p>
            <a:pPr algn="l">
              <a:lnSpc>
                <a:spcPts val="4200"/>
              </a:lnSpc>
            </a:pPr>
            <a:r>
              <a:rPr lang="en-US" sz="3000" spc="-60">
                <a:solidFill>
                  <a:srgbClr val="145DA0"/>
                </a:solidFill>
                <a:latin typeface="Poppins"/>
                <a:ea typeface="Poppins"/>
                <a:cs typeface="Poppins"/>
                <a:sym typeface="Poppins"/>
              </a:rPr>
              <a:t>Danh Sách </a:t>
            </a:r>
          </a:p>
        </p:txBody>
      </p:sp>
      <p:sp>
        <p:nvSpPr>
          <p:cNvPr name="TextBox 46" id="46"/>
          <p:cNvSpPr txBox="true"/>
          <p:nvPr/>
        </p:nvSpPr>
        <p:spPr>
          <a:xfrm rot="0">
            <a:off x="9289058" y="5660889"/>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sp>
        <p:nvSpPr>
          <p:cNvPr name="Freeform 47" id="47"/>
          <p:cNvSpPr/>
          <p:nvPr/>
        </p:nvSpPr>
        <p:spPr>
          <a:xfrm flipH="false" flipV="false" rot="0">
            <a:off x="7905455" y="8736224"/>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8" id="48"/>
          <p:cNvSpPr txBox="true"/>
          <p:nvPr/>
        </p:nvSpPr>
        <p:spPr>
          <a:xfrm rot="0">
            <a:off x="9472585" y="9050549"/>
            <a:ext cx="5768345" cy="542925"/>
          </a:xfrm>
          <a:prstGeom prst="rect">
            <a:avLst/>
          </a:prstGeom>
        </p:spPr>
        <p:txBody>
          <a:bodyPr anchor="t" rtlCol="false" tIns="0" lIns="0" bIns="0" rIns="0">
            <a:spAutoFit/>
          </a:bodyPr>
          <a:lstStyle/>
          <a:p>
            <a:pPr algn="l">
              <a:lnSpc>
                <a:spcPts val="4200"/>
              </a:lnSpc>
            </a:pPr>
            <a:r>
              <a:rPr lang="en-US" sz="3000" spc="-60">
                <a:solidFill>
                  <a:srgbClr val="145DA0"/>
                </a:solidFill>
                <a:latin typeface="Poppins"/>
                <a:ea typeface="Poppins"/>
                <a:cs typeface="Poppins"/>
                <a:sym typeface="Poppins"/>
              </a:rPr>
              <a:t>Cấu trúc cây </a:t>
            </a:r>
          </a:p>
        </p:txBody>
      </p:sp>
      <p:sp>
        <p:nvSpPr>
          <p:cNvPr name="TextBox 49" id="49"/>
          <p:cNvSpPr txBox="true"/>
          <p:nvPr/>
        </p:nvSpPr>
        <p:spPr>
          <a:xfrm rot="0">
            <a:off x="8050513" y="9009436"/>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07</a:t>
            </a:r>
          </a:p>
        </p:txBody>
      </p:sp>
      <p:sp>
        <p:nvSpPr>
          <p:cNvPr name="Freeform 50" id="50"/>
          <p:cNvSpPr/>
          <p:nvPr/>
        </p:nvSpPr>
        <p:spPr>
          <a:xfrm flipH="false" flipV="false" rot="0">
            <a:off x="8131031" y="126498"/>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51" id="51"/>
          <p:cNvSpPr txBox="true"/>
          <p:nvPr/>
        </p:nvSpPr>
        <p:spPr>
          <a:xfrm rot="0">
            <a:off x="9675377" y="409761"/>
            <a:ext cx="5768345" cy="618939"/>
          </a:xfrm>
          <a:prstGeom prst="rect">
            <a:avLst/>
          </a:prstGeom>
        </p:spPr>
        <p:txBody>
          <a:bodyPr anchor="t" rtlCol="false" tIns="0" lIns="0" bIns="0" rIns="0">
            <a:spAutoFit/>
          </a:bodyPr>
          <a:lstStyle/>
          <a:p>
            <a:pPr algn="l">
              <a:lnSpc>
                <a:spcPts val="4735"/>
              </a:lnSpc>
            </a:pPr>
            <a:r>
              <a:rPr lang="en-US" sz="3382" spc="-67">
                <a:solidFill>
                  <a:srgbClr val="145DA0"/>
                </a:solidFill>
                <a:latin typeface="Poppins"/>
                <a:ea typeface="Poppins"/>
                <a:cs typeface="Poppins"/>
                <a:sym typeface="Poppins"/>
              </a:rPr>
              <a:t>Tổng quan </a:t>
            </a:r>
          </a:p>
        </p:txBody>
      </p:sp>
      <p:sp>
        <p:nvSpPr>
          <p:cNvPr name="TextBox 52" id="52"/>
          <p:cNvSpPr txBox="true"/>
          <p:nvPr/>
        </p:nvSpPr>
        <p:spPr>
          <a:xfrm rot="0">
            <a:off x="8276089" y="399710"/>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16905215" y="1385687"/>
            <a:ext cx="844062" cy="211015"/>
          </a:xfrm>
          <a:custGeom>
            <a:avLst/>
            <a:gdLst/>
            <a:ahLst/>
            <a:cxnLst/>
            <a:rect r="r" b="b" t="t" l="l"/>
            <a:pathLst>
              <a:path h="211015" w="844062">
                <a:moveTo>
                  <a:pt x="0" y="0"/>
                </a:moveTo>
                <a:lnTo>
                  <a:pt x="844062" y="0"/>
                </a:lnTo>
                <a:lnTo>
                  <a:pt x="844062"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16289363" y="3377588"/>
            <a:ext cx="2075766" cy="0"/>
          </a:xfrm>
          <a:prstGeom prst="line">
            <a:avLst/>
          </a:prstGeom>
          <a:ln cap="rnd" w="28575">
            <a:solidFill>
              <a:srgbClr val="D9D9D9">
                <a:alpha val="74902"/>
              </a:srgbClr>
            </a:solidFill>
            <a:prstDash val="solid"/>
            <a:headEnd type="none" len="sm" w="sm"/>
            <a:tailEnd type="none" len="sm" w="sm"/>
          </a:ln>
        </p:spPr>
      </p:sp>
      <p:sp>
        <p:nvSpPr>
          <p:cNvPr name="AutoShape 5" id="5"/>
          <p:cNvSpPr/>
          <p:nvPr/>
        </p:nvSpPr>
        <p:spPr>
          <a:xfrm rot="0">
            <a:off x="7684397" y="-146452"/>
            <a:ext cx="2145217" cy="6805228"/>
          </a:xfrm>
          <a:prstGeom prst="rect">
            <a:avLst/>
          </a:prstGeom>
          <a:solidFill>
            <a:srgbClr val="19598D"/>
          </a:solidFill>
        </p:spPr>
      </p:sp>
      <p:grpSp>
        <p:nvGrpSpPr>
          <p:cNvPr name="Group 6" id="6"/>
          <p:cNvGrpSpPr/>
          <p:nvPr/>
        </p:nvGrpSpPr>
        <p:grpSpPr>
          <a:xfrm rot="0">
            <a:off x="0" y="4429734"/>
            <a:ext cx="11954209" cy="5857266"/>
            <a:chOff x="0" y="0"/>
            <a:chExt cx="15938945" cy="7809688"/>
          </a:xfrm>
        </p:grpSpPr>
        <p:pic>
          <p:nvPicPr>
            <p:cNvPr name="Picture 7" id="7"/>
            <p:cNvPicPr>
              <a:picLocks noChangeAspect="true"/>
            </p:cNvPicPr>
            <p:nvPr/>
          </p:nvPicPr>
          <p:blipFill>
            <a:blip r:embed="rId4"/>
            <a:srcRect l="0" t="382" r="0" b="382"/>
            <a:stretch>
              <a:fillRect/>
            </a:stretch>
          </p:blipFill>
          <p:spPr>
            <a:xfrm flipH="false" flipV="false">
              <a:off x="0" y="0"/>
              <a:ext cx="15938945" cy="7809688"/>
            </a:xfrm>
            <a:prstGeom prst="rect">
              <a:avLst/>
            </a:prstGeom>
          </p:spPr>
        </p:pic>
      </p:grpSp>
      <p:sp>
        <p:nvSpPr>
          <p:cNvPr name="TextBox 8" id="8"/>
          <p:cNvSpPr txBox="true"/>
          <p:nvPr/>
        </p:nvSpPr>
        <p:spPr>
          <a:xfrm rot="0">
            <a:off x="12155670" y="94869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Larana Corporate</a:t>
            </a:r>
          </a:p>
        </p:txBody>
      </p:sp>
      <p:sp>
        <p:nvSpPr>
          <p:cNvPr name="TextBox 9" id="9"/>
          <p:cNvSpPr txBox="true"/>
          <p:nvPr/>
        </p:nvSpPr>
        <p:spPr>
          <a:xfrm rot="0">
            <a:off x="1318856" y="1099252"/>
            <a:ext cx="6191613" cy="1237804"/>
          </a:xfrm>
          <a:prstGeom prst="rect">
            <a:avLst/>
          </a:prstGeom>
        </p:spPr>
        <p:txBody>
          <a:bodyPr anchor="t" rtlCol="false" tIns="0" lIns="0" bIns="0" rIns="0">
            <a:spAutoFit/>
          </a:bodyPr>
          <a:lstStyle/>
          <a:p>
            <a:pPr algn="l">
              <a:lnSpc>
                <a:spcPts val="9358"/>
              </a:lnSpc>
              <a:spcBef>
                <a:spcPct val="0"/>
              </a:spcBef>
            </a:pPr>
            <a:r>
              <a:rPr lang="en-US" b="true" sz="9358">
                <a:solidFill>
                  <a:srgbClr val="19598D"/>
                </a:solidFill>
                <a:latin typeface="Montserrat Ultra-Bold"/>
                <a:ea typeface="Montserrat Ultra-Bold"/>
                <a:cs typeface="Montserrat Ultra-Bold"/>
                <a:sym typeface="Montserrat Ultra-Bold"/>
              </a:rPr>
              <a:t>Kết quả</a:t>
            </a:r>
          </a:p>
        </p:txBody>
      </p:sp>
      <p:sp>
        <p:nvSpPr>
          <p:cNvPr name="TextBox 10" id="10"/>
          <p:cNvSpPr txBox="true"/>
          <p:nvPr/>
        </p:nvSpPr>
        <p:spPr>
          <a:xfrm rot="0">
            <a:off x="12155670" y="926289"/>
            <a:ext cx="4789586" cy="4558604"/>
          </a:xfrm>
          <a:prstGeom prst="rect">
            <a:avLst/>
          </a:prstGeom>
        </p:spPr>
        <p:txBody>
          <a:bodyPr anchor="t" rtlCol="false" tIns="0" lIns="0" bIns="0" rIns="0">
            <a:spAutoFit/>
          </a:bodyPr>
          <a:lstStyle/>
          <a:p>
            <a:pPr algn="l" marL="0" indent="0" lvl="0">
              <a:lnSpc>
                <a:spcPts val="5189"/>
              </a:lnSpc>
            </a:pPr>
            <a:r>
              <a:rPr lang="en-US" sz="3070">
                <a:solidFill>
                  <a:srgbClr val="000000"/>
                </a:solidFill>
                <a:latin typeface="Montserrat"/>
                <a:ea typeface="Montserrat"/>
                <a:cs typeface="Montserrat"/>
                <a:sym typeface="Montserrat"/>
              </a:rPr>
              <a:t>Chương trình đã có thể chuyển đổi biểu thức từ dạng Infix sang Postfix một cách chính xác và thực hiện tính toán chính xác theo thứ tự ưu tiên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596031" y="1028700"/>
            <a:ext cx="15663269" cy="8810589"/>
          </a:xfrm>
          <a:prstGeom prst="rect">
            <a:avLst/>
          </a:prstGeom>
        </p:spPr>
      </p:pic>
      <p:sp>
        <p:nvSpPr>
          <p:cNvPr name="TextBox 3" id="3"/>
          <p:cNvSpPr txBox="true"/>
          <p:nvPr/>
        </p:nvSpPr>
        <p:spPr>
          <a:xfrm rot="0">
            <a:off x="893677" y="312369"/>
            <a:ext cx="4387691"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Extra Bold"/>
                <a:ea typeface="Open Sans Extra Bold"/>
                <a:cs typeface="Open Sans Extra Bold"/>
                <a:sym typeface="Open Sans Extra Bold"/>
              </a:rPr>
              <a:t>DEMO CHƯƠNG TRÌNH</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693055" y="238615"/>
            <a:ext cx="7922504" cy="880109"/>
          </a:xfrm>
          <a:prstGeom prst="rect">
            <a:avLst/>
          </a:prstGeom>
        </p:spPr>
        <p:txBody>
          <a:bodyPr anchor="t" rtlCol="false" tIns="0" lIns="0" bIns="0" rIns="0">
            <a:spAutoFit/>
          </a:bodyPr>
          <a:lstStyle/>
          <a:p>
            <a:pPr algn="l" marL="0" indent="0" lvl="0">
              <a:lnSpc>
                <a:spcPts val="7140"/>
              </a:lnSpc>
              <a:spcBef>
                <a:spcPct val="0"/>
              </a:spcBef>
            </a:pPr>
            <a:r>
              <a:rPr lang="en-US" sz="5100">
                <a:solidFill>
                  <a:srgbClr val="051D40"/>
                </a:solidFill>
                <a:latin typeface="Open Sans Extra Bold"/>
                <a:ea typeface="Open Sans Extra Bold"/>
                <a:cs typeface="Open Sans Extra Bold"/>
                <a:sym typeface="Open Sans Extra Bold"/>
              </a:rPr>
              <a:t>BÀI 4 </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966307" y="300249"/>
            <a:ext cx="8027935" cy="9598729"/>
            <a:chOff x="0" y="0"/>
            <a:chExt cx="8603361" cy="10286746"/>
          </a:xfrm>
        </p:grpSpPr>
        <p:sp>
          <p:nvSpPr>
            <p:cNvPr name="Freeform 10" id="10"/>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6756" t="0" r="-56756" b="0"/>
              </a:stretch>
            </a:blipFill>
          </p:spPr>
        </p:sp>
      </p:grpSp>
      <p:grpSp>
        <p:nvGrpSpPr>
          <p:cNvPr name="Group 11" id="11"/>
          <p:cNvGrpSpPr/>
          <p:nvPr/>
        </p:nvGrpSpPr>
        <p:grpSpPr>
          <a:xfrm rot="0">
            <a:off x="14700679" y="7074186"/>
            <a:ext cx="5946973" cy="59469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4348012" y="9187621"/>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3"/>
            <a:stretch>
              <a:fillRect l="0" t="-216567" r="0" b="0"/>
            </a:stretch>
          </a:blipFill>
        </p:spPr>
      </p:sp>
      <p:sp>
        <p:nvSpPr>
          <p:cNvPr name="Freeform 15" id="15"/>
          <p:cNvSpPr/>
          <p:nvPr/>
        </p:nvSpPr>
        <p:spPr>
          <a:xfrm flipH="false" flipV="false" rot="0">
            <a:off x="5461659" y="100731"/>
            <a:ext cx="2788977" cy="1855937"/>
          </a:xfrm>
          <a:custGeom>
            <a:avLst/>
            <a:gdLst/>
            <a:ahLst/>
            <a:cxnLst/>
            <a:rect r="r" b="b" t="t" l="l"/>
            <a:pathLst>
              <a:path h="1855937" w="2788977">
                <a:moveTo>
                  <a:pt x="0" y="0"/>
                </a:moveTo>
                <a:lnTo>
                  <a:pt x="2788976" y="0"/>
                </a:lnTo>
                <a:lnTo>
                  <a:pt x="2788976" y="1855938"/>
                </a:lnTo>
                <a:lnTo>
                  <a:pt x="0" y="1855938"/>
                </a:lnTo>
                <a:lnTo>
                  <a:pt x="0" y="0"/>
                </a:lnTo>
                <a:close/>
              </a:path>
            </a:pathLst>
          </a:custGeom>
          <a:blipFill>
            <a:blip r:embed="rId4"/>
            <a:stretch>
              <a:fillRect l="0" t="0" r="0" b="0"/>
            </a:stretch>
          </a:blipFill>
        </p:spPr>
      </p:sp>
      <p:sp>
        <p:nvSpPr>
          <p:cNvPr name="Freeform 16" id="16"/>
          <p:cNvSpPr/>
          <p:nvPr/>
        </p:nvSpPr>
        <p:spPr>
          <a:xfrm flipH="false" flipV="false" rot="0">
            <a:off x="375256" y="6926468"/>
            <a:ext cx="3972757" cy="2132644"/>
          </a:xfrm>
          <a:custGeom>
            <a:avLst/>
            <a:gdLst/>
            <a:ahLst/>
            <a:cxnLst/>
            <a:rect r="r" b="b" t="t" l="l"/>
            <a:pathLst>
              <a:path h="2132644" w="3972757">
                <a:moveTo>
                  <a:pt x="0" y="0"/>
                </a:moveTo>
                <a:lnTo>
                  <a:pt x="3972756" y="0"/>
                </a:lnTo>
                <a:lnTo>
                  <a:pt x="3972756" y="2132644"/>
                </a:lnTo>
                <a:lnTo>
                  <a:pt x="0" y="2132644"/>
                </a:lnTo>
                <a:lnTo>
                  <a:pt x="0" y="0"/>
                </a:lnTo>
                <a:close/>
              </a:path>
            </a:pathLst>
          </a:custGeom>
          <a:blipFill>
            <a:blip r:embed="rId5"/>
            <a:stretch>
              <a:fillRect l="0" t="0" r="0" b="0"/>
            </a:stretch>
          </a:blipFill>
        </p:spPr>
      </p:sp>
      <p:sp>
        <p:nvSpPr>
          <p:cNvPr name="Freeform 17" id="17"/>
          <p:cNvSpPr/>
          <p:nvPr/>
        </p:nvSpPr>
        <p:spPr>
          <a:xfrm flipH="false" flipV="false" rot="0">
            <a:off x="5186374" y="6926468"/>
            <a:ext cx="4277539" cy="2132644"/>
          </a:xfrm>
          <a:custGeom>
            <a:avLst/>
            <a:gdLst/>
            <a:ahLst/>
            <a:cxnLst/>
            <a:rect r="r" b="b" t="t" l="l"/>
            <a:pathLst>
              <a:path h="2132644" w="4277539">
                <a:moveTo>
                  <a:pt x="0" y="0"/>
                </a:moveTo>
                <a:lnTo>
                  <a:pt x="4277539" y="0"/>
                </a:lnTo>
                <a:lnTo>
                  <a:pt x="4277539" y="2132644"/>
                </a:lnTo>
                <a:lnTo>
                  <a:pt x="0" y="2132644"/>
                </a:lnTo>
                <a:lnTo>
                  <a:pt x="0" y="0"/>
                </a:lnTo>
                <a:close/>
              </a:path>
            </a:pathLst>
          </a:custGeom>
          <a:blipFill>
            <a:blip r:embed="rId6"/>
            <a:stretch>
              <a:fillRect l="0" t="-30374" r="0" b="-42534"/>
            </a:stretch>
          </a:blipFill>
        </p:spPr>
      </p:sp>
      <p:sp>
        <p:nvSpPr>
          <p:cNvPr name="TextBox 18" id="18"/>
          <p:cNvSpPr txBox="true"/>
          <p:nvPr/>
        </p:nvSpPr>
        <p:spPr>
          <a:xfrm rot="0">
            <a:off x="683161" y="2268406"/>
            <a:ext cx="9006427" cy="551664"/>
          </a:xfrm>
          <a:prstGeom prst="rect">
            <a:avLst/>
          </a:prstGeom>
        </p:spPr>
        <p:txBody>
          <a:bodyPr anchor="t" rtlCol="false" tIns="0" lIns="0" bIns="0" rIns="0">
            <a:spAutoFit/>
          </a:bodyPr>
          <a:lstStyle/>
          <a:p>
            <a:pPr algn="l" marL="0" indent="0" lvl="0">
              <a:lnSpc>
                <a:spcPts val="4243"/>
              </a:lnSpc>
              <a:spcBef>
                <a:spcPct val="0"/>
              </a:spcBef>
            </a:pPr>
            <a:r>
              <a:rPr lang="en-US" b="true" sz="3030" spc="-60">
                <a:solidFill>
                  <a:srgbClr val="037D01"/>
                </a:solidFill>
                <a:latin typeface="Poppins Bold"/>
                <a:ea typeface="Poppins Bold"/>
                <a:cs typeface="Poppins Bold"/>
                <a:sym typeface="Poppins Bold"/>
              </a:rPr>
              <a:t>YÊU CẦU : </a:t>
            </a:r>
          </a:p>
        </p:txBody>
      </p:sp>
      <p:sp>
        <p:nvSpPr>
          <p:cNvPr name="TextBox 19" id="19"/>
          <p:cNvSpPr txBox="true"/>
          <p:nvPr/>
        </p:nvSpPr>
        <p:spPr>
          <a:xfrm rot="0">
            <a:off x="775673" y="2963999"/>
            <a:ext cx="10314623" cy="14719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Extra Bold"/>
                <a:ea typeface="Open Sans Extra Bold"/>
                <a:cs typeface="Open Sans Extra Bold"/>
                <a:sym typeface="Open Sans Extra Bold"/>
              </a:rPr>
              <a:t>Tạo từ điển  tiếng anh, phục vụ cho việc  tra cứu từ ngữ </a:t>
            </a:r>
          </a:p>
          <a:p>
            <a:pPr algn="ctr">
              <a:lnSpc>
                <a:spcPts val="3919"/>
              </a:lnSpc>
            </a:pPr>
            <a:r>
              <a:rPr lang="en-US" sz="2799">
                <a:solidFill>
                  <a:srgbClr val="000000"/>
                </a:solidFill>
                <a:latin typeface="Open Sans Extra Bold"/>
                <a:ea typeface="Open Sans Extra Bold"/>
                <a:cs typeface="Open Sans Extra Bold"/>
                <a:sym typeface="Open Sans Extra Bold"/>
              </a:rPr>
              <a:t>và một số chức năng thêm như thêm, chỉnh sửa, xóa từ </a:t>
            </a:r>
          </a:p>
          <a:p>
            <a:pPr algn="ctr">
              <a:lnSpc>
                <a:spcPts val="3919"/>
              </a:lnSpc>
              <a:spcBef>
                <a:spcPct val="0"/>
              </a:spcBef>
            </a:pPr>
            <a:r>
              <a:rPr lang="en-US" sz="2799">
                <a:solidFill>
                  <a:srgbClr val="000000"/>
                </a:solidFill>
                <a:latin typeface="Open Sans Extra Bold"/>
                <a:ea typeface="Open Sans Extra Bold"/>
                <a:cs typeface="Open Sans Extra Bold"/>
                <a:sym typeface="Open Sans Extra Bold"/>
              </a:rPr>
              <a:t>trong trong điển (người tạo ra từ điển, ...)</a:t>
            </a:r>
          </a:p>
        </p:txBody>
      </p:sp>
      <p:sp>
        <p:nvSpPr>
          <p:cNvPr name="TextBox 20" id="20"/>
          <p:cNvSpPr txBox="true"/>
          <p:nvPr/>
        </p:nvSpPr>
        <p:spPr>
          <a:xfrm rot="0">
            <a:off x="375256" y="4829716"/>
            <a:ext cx="9006427" cy="551664"/>
          </a:xfrm>
          <a:prstGeom prst="rect">
            <a:avLst/>
          </a:prstGeom>
        </p:spPr>
        <p:txBody>
          <a:bodyPr anchor="t" rtlCol="false" tIns="0" lIns="0" bIns="0" rIns="0">
            <a:spAutoFit/>
          </a:bodyPr>
          <a:lstStyle/>
          <a:p>
            <a:pPr algn="l" marL="0" indent="0" lvl="0">
              <a:lnSpc>
                <a:spcPts val="4243"/>
              </a:lnSpc>
              <a:spcBef>
                <a:spcPct val="0"/>
              </a:spcBef>
            </a:pPr>
            <a:r>
              <a:rPr lang="en-US" b="true" sz="3030" spc="-60">
                <a:solidFill>
                  <a:srgbClr val="037D01"/>
                </a:solidFill>
                <a:latin typeface="Poppins Bold"/>
                <a:ea typeface="Poppins Bold"/>
                <a:cs typeface="Poppins Bold"/>
                <a:sym typeface="Poppins Bold"/>
              </a:rPr>
              <a:t>CẤU TRÚC DỮ LIỆU </a:t>
            </a:r>
            <a:r>
              <a:rPr lang="en-US" sz="3030" spc="-60">
                <a:solidFill>
                  <a:srgbClr val="037D01"/>
                </a:solidFill>
                <a:latin typeface="Poppins"/>
                <a:ea typeface="Poppins"/>
                <a:cs typeface="Poppins"/>
                <a:sym typeface="Poppins"/>
              </a:rPr>
              <a:t>:</a:t>
            </a:r>
          </a:p>
        </p:txBody>
      </p:sp>
      <p:sp>
        <p:nvSpPr>
          <p:cNvPr name="TextBox 21" id="21"/>
          <p:cNvSpPr txBox="true"/>
          <p:nvPr/>
        </p:nvSpPr>
        <p:spPr>
          <a:xfrm rot="0">
            <a:off x="1968384" y="5524254"/>
            <a:ext cx="6083975" cy="9766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Extra Bold"/>
                <a:ea typeface="Open Sans Extra Bold"/>
                <a:cs typeface="Open Sans Extra Bold"/>
                <a:sym typeface="Open Sans Extra Bold"/>
              </a:rPr>
              <a:t> Sử dụng bảng băm, </a:t>
            </a:r>
          </a:p>
          <a:p>
            <a:pPr algn="ctr">
              <a:lnSpc>
                <a:spcPts val="3919"/>
              </a:lnSpc>
              <a:spcBef>
                <a:spcPct val="0"/>
              </a:spcBef>
            </a:pPr>
            <a:r>
              <a:rPr lang="en-US" sz="2799">
                <a:solidFill>
                  <a:srgbClr val="000000"/>
                </a:solidFill>
                <a:latin typeface="Open Sans Extra Bold"/>
                <a:ea typeface="Open Sans Extra Bold"/>
                <a:cs typeface="Open Sans Extra Bold"/>
                <a:sym typeface="Open Sans Extra Bold"/>
              </a:rPr>
              <a:t>đọc từ điển từ tệp nhị phân (.bin)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93527" y="2501534"/>
            <a:ext cx="5338880" cy="3300016"/>
          </a:xfrm>
          <a:custGeom>
            <a:avLst/>
            <a:gdLst/>
            <a:ahLst/>
            <a:cxnLst/>
            <a:rect r="r" b="b" t="t" l="l"/>
            <a:pathLst>
              <a:path h="3300016" w="5338880">
                <a:moveTo>
                  <a:pt x="0" y="0"/>
                </a:moveTo>
                <a:lnTo>
                  <a:pt x="5338880" y="0"/>
                </a:lnTo>
                <a:lnTo>
                  <a:pt x="5338880" y="3300016"/>
                </a:lnTo>
                <a:lnTo>
                  <a:pt x="0" y="3300016"/>
                </a:lnTo>
                <a:lnTo>
                  <a:pt x="0" y="0"/>
                </a:lnTo>
                <a:close/>
              </a:path>
            </a:pathLst>
          </a:custGeom>
          <a:blipFill>
            <a:blip r:embed="rId2"/>
            <a:stretch>
              <a:fillRect l="0" t="0" r="0" b="0"/>
            </a:stretch>
          </a:blipFill>
        </p:spPr>
      </p:sp>
      <p:sp>
        <p:nvSpPr>
          <p:cNvPr name="Freeform 3" id="3"/>
          <p:cNvSpPr/>
          <p:nvPr/>
        </p:nvSpPr>
        <p:spPr>
          <a:xfrm flipH="false" flipV="false" rot="0">
            <a:off x="12624639" y="2501534"/>
            <a:ext cx="5055120" cy="3300016"/>
          </a:xfrm>
          <a:custGeom>
            <a:avLst/>
            <a:gdLst/>
            <a:ahLst/>
            <a:cxnLst/>
            <a:rect r="r" b="b" t="t" l="l"/>
            <a:pathLst>
              <a:path h="3300016" w="5055120">
                <a:moveTo>
                  <a:pt x="0" y="0"/>
                </a:moveTo>
                <a:lnTo>
                  <a:pt x="5055120" y="0"/>
                </a:lnTo>
                <a:lnTo>
                  <a:pt x="5055120" y="3300016"/>
                </a:lnTo>
                <a:lnTo>
                  <a:pt x="0" y="3300016"/>
                </a:lnTo>
                <a:lnTo>
                  <a:pt x="0" y="0"/>
                </a:lnTo>
                <a:close/>
              </a:path>
            </a:pathLst>
          </a:custGeom>
          <a:blipFill>
            <a:blip r:embed="rId3"/>
            <a:stretch>
              <a:fillRect l="0" t="0" r="0" b="0"/>
            </a:stretch>
          </a:blipFill>
        </p:spPr>
      </p:sp>
      <p:sp>
        <p:nvSpPr>
          <p:cNvPr name="Freeform 4" id="4"/>
          <p:cNvSpPr/>
          <p:nvPr/>
        </p:nvSpPr>
        <p:spPr>
          <a:xfrm flipH="false" flipV="false" rot="0">
            <a:off x="6693527" y="6757896"/>
            <a:ext cx="10986232" cy="2500404"/>
          </a:xfrm>
          <a:custGeom>
            <a:avLst/>
            <a:gdLst/>
            <a:ahLst/>
            <a:cxnLst/>
            <a:rect r="r" b="b" t="t" l="l"/>
            <a:pathLst>
              <a:path h="2500404" w="10986232">
                <a:moveTo>
                  <a:pt x="0" y="0"/>
                </a:moveTo>
                <a:lnTo>
                  <a:pt x="10986232" y="0"/>
                </a:lnTo>
                <a:lnTo>
                  <a:pt x="10986232" y="2500404"/>
                </a:lnTo>
                <a:lnTo>
                  <a:pt x="0" y="2500404"/>
                </a:lnTo>
                <a:lnTo>
                  <a:pt x="0" y="0"/>
                </a:lnTo>
                <a:close/>
              </a:path>
            </a:pathLst>
          </a:custGeom>
          <a:blipFill>
            <a:blip r:embed="rId4"/>
            <a:stretch>
              <a:fillRect l="-2867" t="0" r="0" b="0"/>
            </a:stretch>
          </a:blipFill>
        </p:spPr>
      </p:sp>
      <p:sp>
        <p:nvSpPr>
          <p:cNvPr name="Freeform 5" id="5"/>
          <p:cNvSpPr/>
          <p:nvPr/>
        </p:nvSpPr>
        <p:spPr>
          <a:xfrm flipH="false" flipV="false" rot="0">
            <a:off x="-211835" y="278111"/>
            <a:ext cx="6693527" cy="9730779"/>
          </a:xfrm>
          <a:custGeom>
            <a:avLst/>
            <a:gdLst/>
            <a:ahLst/>
            <a:cxnLst/>
            <a:rect r="r" b="b" t="t" l="l"/>
            <a:pathLst>
              <a:path h="9730779" w="6693527">
                <a:moveTo>
                  <a:pt x="0" y="0"/>
                </a:moveTo>
                <a:lnTo>
                  <a:pt x="6693527" y="0"/>
                </a:lnTo>
                <a:lnTo>
                  <a:pt x="6693527" y="9730778"/>
                </a:lnTo>
                <a:lnTo>
                  <a:pt x="0" y="9730778"/>
                </a:lnTo>
                <a:lnTo>
                  <a:pt x="0" y="0"/>
                </a:lnTo>
                <a:close/>
              </a:path>
            </a:pathLst>
          </a:custGeom>
          <a:blipFill>
            <a:blip r:embed="rId5"/>
            <a:stretch>
              <a:fillRect l="-7332" t="0" r="-7332" b="0"/>
            </a:stretch>
          </a:blipFill>
        </p:spPr>
      </p:sp>
      <p:grpSp>
        <p:nvGrpSpPr>
          <p:cNvPr name="Group 6" id="6"/>
          <p:cNvGrpSpPr/>
          <p:nvPr/>
        </p:nvGrpSpPr>
        <p:grpSpPr>
          <a:xfrm rot="0">
            <a:off x="7820967" y="278111"/>
            <a:ext cx="8731353" cy="1525326"/>
            <a:chOff x="0" y="0"/>
            <a:chExt cx="2942487" cy="514038"/>
          </a:xfrm>
        </p:grpSpPr>
        <p:sp>
          <p:nvSpPr>
            <p:cNvPr name="Freeform 7" id="7"/>
            <p:cNvSpPr/>
            <p:nvPr/>
          </p:nvSpPr>
          <p:spPr>
            <a:xfrm flipH="false" flipV="false" rot="0">
              <a:off x="0" y="0"/>
              <a:ext cx="2942487" cy="514038"/>
            </a:xfrm>
            <a:custGeom>
              <a:avLst/>
              <a:gdLst/>
              <a:ahLst/>
              <a:cxnLst/>
              <a:rect r="r" b="b" t="t" l="l"/>
              <a:pathLst>
                <a:path h="514038" w="2942487">
                  <a:moveTo>
                    <a:pt x="22167" y="0"/>
                  </a:moveTo>
                  <a:lnTo>
                    <a:pt x="2920320" y="0"/>
                  </a:lnTo>
                  <a:cubicBezTo>
                    <a:pt x="2932562" y="0"/>
                    <a:pt x="2942487" y="9925"/>
                    <a:pt x="2942487" y="22167"/>
                  </a:cubicBezTo>
                  <a:lnTo>
                    <a:pt x="2942487" y="491871"/>
                  </a:lnTo>
                  <a:cubicBezTo>
                    <a:pt x="2942487" y="497750"/>
                    <a:pt x="2940151" y="503389"/>
                    <a:pt x="2935994" y="507546"/>
                  </a:cubicBezTo>
                  <a:cubicBezTo>
                    <a:pt x="2931837" y="511703"/>
                    <a:pt x="2926199" y="514038"/>
                    <a:pt x="2920320" y="514038"/>
                  </a:cubicBezTo>
                  <a:lnTo>
                    <a:pt x="22167" y="514038"/>
                  </a:lnTo>
                  <a:cubicBezTo>
                    <a:pt x="9925" y="514038"/>
                    <a:pt x="0" y="504114"/>
                    <a:pt x="0" y="491871"/>
                  </a:cubicBezTo>
                  <a:lnTo>
                    <a:pt x="0" y="22167"/>
                  </a:lnTo>
                  <a:cubicBezTo>
                    <a:pt x="0" y="9925"/>
                    <a:pt x="9925" y="0"/>
                    <a:pt x="22167" y="0"/>
                  </a:cubicBezTo>
                  <a:close/>
                </a:path>
              </a:pathLst>
            </a:custGeom>
            <a:solidFill>
              <a:srgbClr val="CCCCCC"/>
            </a:solidFill>
            <a:ln w="38100" cap="rnd">
              <a:solidFill>
                <a:srgbClr val="145DA0"/>
              </a:solidFill>
              <a:prstDash val="solid"/>
              <a:round/>
            </a:ln>
          </p:spPr>
        </p:sp>
        <p:sp>
          <p:nvSpPr>
            <p:cNvPr name="TextBox 8" id="8"/>
            <p:cNvSpPr txBox="true"/>
            <p:nvPr/>
          </p:nvSpPr>
          <p:spPr>
            <a:xfrm>
              <a:off x="0" y="-38100"/>
              <a:ext cx="2942487" cy="55213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8715971" y="511693"/>
            <a:ext cx="6941344" cy="929239"/>
          </a:xfrm>
          <a:prstGeom prst="rect">
            <a:avLst/>
          </a:prstGeom>
        </p:spPr>
        <p:txBody>
          <a:bodyPr anchor="t" rtlCol="false" tIns="0" lIns="0" bIns="0" rIns="0">
            <a:spAutoFit/>
          </a:bodyPr>
          <a:lstStyle/>
          <a:p>
            <a:pPr algn="ctr">
              <a:lnSpc>
                <a:spcPts val="7582"/>
              </a:lnSpc>
              <a:spcBef>
                <a:spcPct val="0"/>
              </a:spcBef>
            </a:pPr>
            <a:r>
              <a:rPr lang="en-US" sz="5415">
                <a:solidFill>
                  <a:srgbClr val="010101"/>
                </a:solidFill>
                <a:latin typeface="Open Sans Extra Bold"/>
                <a:ea typeface="Open Sans Extra Bold"/>
                <a:cs typeface="Open Sans Extra Bold"/>
                <a:sym typeface="Open Sans Extra Bold"/>
              </a:rPr>
              <a:t>MỤC TIÊU BÀI TOÁN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584086"/>
            <a:ext cx="8265020" cy="4428074"/>
            <a:chOff x="0" y="0"/>
            <a:chExt cx="11020027" cy="5904099"/>
          </a:xfrm>
        </p:grpSpPr>
        <p:grpSp>
          <p:nvGrpSpPr>
            <p:cNvPr name="Group 3" id="3"/>
            <p:cNvGrpSpPr/>
            <p:nvPr/>
          </p:nvGrpSpPr>
          <p:grpSpPr>
            <a:xfrm rot="0">
              <a:off x="0" y="0"/>
              <a:ext cx="11020027" cy="5904099"/>
              <a:chOff x="0" y="0"/>
              <a:chExt cx="3004816" cy="1609863"/>
            </a:xfrm>
          </p:grpSpPr>
          <p:sp>
            <p:nvSpPr>
              <p:cNvPr name="Freeform 4" id="4"/>
              <p:cNvSpPr/>
              <p:nvPr/>
            </p:nvSpPr>
            <p:spPr>
              <a:xfrm flipH="false" flipV="false" rot="0">
                <a:off x="0" y="0"/>
                <a:ext cx="3004816" cy="1609863"/>
              </a:xfrm>
              <a:custGeom>
                <a:avLst/>
                <a:gdLst/>
                <a:ahLst/>
                <a:cxnLst/>
                <a:rect r="r" b="b" t="t" l="l"/>
                <a:pathLst>
                  <a:path h="1609863" w="3004816">
                    <a:moveTo>
                      <a:pt x="24373" y="0"/>
                    </a:moveTo>
                    <a:lnTo>
                      <a:pt x="2980443" y="0"/>
                    </a:lnTo>
                    <a:cubicBezTo>
                      <a:pt x="2986907" y="0"/>
                      <a:pt x="2993106" y="2568"/>
                      <a:pt x="2997677" y="7139"/>
                    </a:cubicBezTo>
                    <a:cubicBezTo>
                      <a:pt x="3002248" y="11710"/>
                      <a:pt x="3004816" y="17909"/>
                      <a:pt x="3004816" y="24373"/>
                    </a:cubicBezTo>
                    <a:lnTo>
                      <a:pt x="3004816" y="1585489"/>
                    </a:lnTo>
                    <a:cubicBezTo>
                      <a:pt x="3004816" y="1591954"/>
                      <a:pt x="3002248" y="1598153"/>
                      <a:pt x="2997677" y="1602724"/>
                    </a:cubicBezTo>
                    <a:cubicBezTo>
                      <a:pt x="2993106" y="1607295"/>
                      <a:pt x="2986907" y="1609863"/>
                      <a:pt x="2980443" y="1609863"/>
                    </a:cubicBezTo>
                    <a:lnTo>
                      <a:pt x="24373" y="1609863"/>
                    </a:lnTo>
                    <a:cubicBezTo>
                      <a:pt x="17909" y="1609863"/>
                      <a:pt x="11710" y="1607295"/>
                      <a:pt x="7139" y="1602724"/>
                    </a:cubicBezTo>
                    <a:cubicBezTo>
                      <a:pt x="2568" y="1598153"/>
                      <a:pt x="0" y="1591954"/>
                      <a:pt x="0" y="1585489"/>
                    </a:cubicBezTo>
                    <a:lnTo>
                      <a:pt x="0" y="24373"/>
                    </a:lnTo>
                    <a:cubicBezTo>
                      <a:pt x="0" y="17909"/>
                      <a:pt x="2568" y="11710"/>
                      <a:pt x="7139" y="7139"/>
                    </a:cubicBezTo>
                    <a:cubicBezTo>
                      <a:pt x="11710" y="2568"/>
                      <a:pt x="17909" y="0"/>
                      <a:pt x="24373" y="0"/>
                    </a:cubicBezTo>
                    <a:close/>
                  </a:path>
                </a:pathLst>
              </a:custGeom>
              <a:solidFill>
                <a:srgbClr val="CCCCCC"/>
              </a:solidFill>
              <a:ln w="38100" cap="rnd">
                <a:solidFill>
                  <a:srgbClr val="145DA0"/>
                </a:solidFill>
                <a:prstDash val="solid"/>
                <a:round/>
              </a:ln>
            </p:spPr>
          </p:sp>
          <p:sp>
            <p:nvSpPr>
              <p:cNvPr name="TextBox 5" id="5"/>
              <p:cNvSpPr txBox="true"/>
              <p:nvPr/>
            </p:nvSpPr>
            <p:spPr>
              <a:xfrm>
                <a:off x="0" y="-38100"/>
                <a:ext cx="3004816" cy="1647963"/>
              </a:xfrm>
              <a:prstGeom prst="rect">
                <a:avLst/>
              </a:prstGeom>
            </p:spPr>
            <p:txBody>
              <a:bodyPr anchor="ctr" rtlCol="false" tIns="45243" lIns="45243" bIns="45243" rIns="45243"/>
              <a:lstStyle/>
              <a:p>
                <a:pPr algn="ctr" marL="0" indent="0" lvl="0">
                  <a:lnSpc>
                    <a:spcPts val="2660"/>
                  </a:lnSpc>
                  <a:spcBef>
                    <a:spcPct val="0"/>
                  </a:spcBef>
                </a:pPr>
              </a:p>
            </p:txBody>
          </p:sp>
        </p:grpSp>
        <p:sp>
          <p:nvSpPr>
            <p:cNvPr name="Freeform 6" id="6"/>
            <p:cNvSpPr/>
            <p:nvPr/>
          </p:nvSpPr>
          <p:spPr>
            <a:xfrm flipH="false" flipV="false" rot="0">
              <a:off x="507631" y="644880"/>
              <a:ext cx="10512396" cy="4614339"/>
            </a:xfrm>
            <a:custGeom>
              <a:avLst/>
              <a:gdLst/>
              <a:ahLst/>
              <a:cxnLst/>
              <a:rect r="r" b="b" t="t" l="l"/>
              <a:pathLst>
                <a:path h="4614339" w="10512396">
                  <a:moveTo>
                    <a:pt x="0" y="0"/>
                  </a:moveTo>
                  <a:lnTo>
                    <a:pt x="10512396" y="0"/>
                  </a:lnTo>
                  <a:lnTo>
                    <a:pt x="10512396" y="4614339"/>
                  </a:lnTo>
                  <a:lnTo>
                    <a:pt x="0" y="4614339"/>
                  </a:lnTo>
                  <a:lnTo>
                    <a:pt x="0" y="0"/>
                  </a:lnTo>
                  <a:close/>
                </a:path>
              </a:pathLst>
            </a:custGeom>
            <a:blipFill>
              <a:blip r:embed="rId2"/>
              <a:stretch>
                <a:fillRect l="0" t="-405" r="0" b="-405"/>
              </a:stretch>
            </a:blipFill>
          </p:spPr>
        </p:sp>
      </p:grpSp>
      <p:grpSp>
        <p:nvGrpSpPr>
          <p:cNvPr name="Group 7" id="7"/>
          <p:cNvGrpSpPr/>
          <p:nvPr/>
        </p:nvGrpSpPr>
        <p:grpSpPr>
          <a:xfrm rot="0">
            <a:off x="9144000" y="1584086"/>
            <a:ext cx="8624450" cy="4428074"/>
            <a:chOff x="0" y="0"/>
            <a:chExt cx="2451678" cy="1258771"/>
          </a:xfrm>
        </p:grpSpPr>
        <p:sp>
          <p:nvSpPr>
            <p:cNvPr name="Freeform 8" id="8"/>
            <p:cNvSpPr/>
            <p:nvPr/>
          </p:nvSpPr>
          <p:spPr>
            <a:xfrm flipH="false" flipV="false" rot="0">
              <a:off x="0" y="0"/>
              <a:ext cx="2451678" cy="1258771"/>
            </a:xfrm>
            <a:custGeom>
              <a:avLst/>
              <a:gdLst/>
              <a:ahLst/>
              <a:cxnLst/>
              <a:rect r="r" b="b" t="t" l="l"/>
              <a:pathLst>
                <a:path h="1258771" w="2451678">
                  <a:moveTo>
                    <a:pt x="22442" y="0"/>
                  </a:moveTo>
                  <a:lnTo>
                    <a:pt x="2429236" y="0"/>
                  </a:lnTo>
                  <a:cubicBezTo>
                    <a:pt x="2435188" y="0"/>
                    <a:pt x="2440896" y="2364"/>
                    <a:pt x="2445105" y="6573"/>
                  </a:cubicBezTo>
                  <a:cubicBezTo>
                    <a:pt x="2449313" y="10782"/>
                    <a:pt x="2451678" y="16490"/>
                    <a:pt x="2451678" y="22442"/>
                  </a:cubicBezTo>
                  <a:lnTo>
                    <a:pt x="2451678" y="1236330"/>
                  </a:lnTo>
                  <a:cubicBezTo>
                    <a:pt x="2451678" y="1242282"/>
                    <a:pt x="2449313" y="1247990"/>
                    <a:pt x="2445105" y="1252198"/>
                  </a:cubicBezTo>
                  <a:cubicBezTo>
                    <a:pt x="2440896" y="1256407"/>
                    <a:pt x="2435188" y="1258771"/>
                    <a:pt x="2429236" y="1258771"/>
                  </a:cubicBezTo>
                  <a:lnTo>
                    <a:pt x="22442" y="1258771"/>
                  </a:lnTo>
                  <a:cubicBezTo>
                    <a:pt x="16490" y="1258771"/>
                    <a:pt x="10782" y="1256407"/>
                    <a:pt x="6573" y="1252198"/>
                  </a:cubicBezTo>
                  <a:cubicBezTo>
                    <a:pt x="2364" y="1247990"/>
                    <a:pt x="0" y="1242282"/>
                    <a:pt x="0" y="1236330"/>
                  </a:cubicBezTo>
                  <a:lnTo>
                    <a:pt x="0" y="22442"/>
                  </a:lnTo>
                  <a:cubicBezTo>
                    <a:pt x="0" y="16490"/>
                    <a:pt x="2364" y="10782"/>
                    <a:pt x="6573" y="6573"/>
                  </a:cubicBezTo>
                  <a:cubicBezTo>
                    <a:pt x="10782" y="2364"/>
                    <a:pt x="16490" y="0"/>
                    <a:pt x="22442" y="0"/>
                  </a:cubicBezTo>
                  <a:close/>
                </a:path>
              </a:pathLst>
            </a:custGeom>
            <a:solidFill>
              <a:srgbClr val="CCCCCC"/>
            </a:solidFill>
            <a:ln w="38100" cap="rnd">
              <a:solidFill>
                <a:srgbClr val="145DA0"/>
              </a:solidFill>
              <a:prstDash val="solid"/>
              <a:round/>
            </a:ln>
          </p:spPr>
        </p:sp>
        <p:sp>
          <p:nvSpPr>
            <p:cNvPr name="TextBox 9" id="9"/>
            <p:cNvSpPr txBox="true"/>
            <p:nvPr/>
          </p:nvSpPr>
          <p:spPr>
            <a:xfrm>
              <a:off x="0" y="-38100"/>
              <a:ext cx="2451678" cy="1296871"/>
            </a:xfrm>
            <a:prstGeom prst="rect">
              <a:avLst/>
            </a:prstGeom>
          </p:spPr>
          <p:txBody>
            <a:bodyPr anchor="ctr" rtlCol="false" tIns="56808" lIns="56808" bIns="56808" rIns="56808"/>
            <a:lstStyle/>
            <a:p>
              <a:pPr algn="ctr" marL="0" indent="0" lvl="0">
                <a:lnSpc>
                  <a:spcPts val="2659"/>
                </a:lnSpc>
                <a:spcBef>
                  <a:spcPct val="0"/>
                </a:spcBef>
              </a:pPr>
            </a:p>
          </p:txBody>
        </p:sp>
      </p:grpSp>
      <p:sp>
        <p:nvSpPr>
          <p:cNvPr name="Freeform 10" id="10"/>
          <p:cNvSpPr/>
          <p:nvPr/>
        </p:nvSpPr>
        <p:spPr>
          <a:xfrm flipH="false" flipV="false" rot="0">
            <a:off x="9624153" y="1910451"/>
            <a:ext cx="7331906" cy="3923901"/>
          </a:xfrm>
          <a:custGeom>
            <a:avLst/>
            <a:gdLst/>
            <a:ahLst/>
            <a:cxnLst/>
            <a:rect r="r" b="b" t="t" l="l"/>
            <a:pathLst>
              <a:path h="3923901" w="7331906">
                <a:moveTo>
                  <a:pt x="0" y="0"/>
                </a:moveTo>
                <a:lnTo>
                  <a:pt x="7331906" y="0"/>
                </a:lnTo>
                <a:lnTo>
                  <a:pt x="7331906" y="3923901"/>
                </a:lnTo>
                <a:lnTo>
                  <a:pt x="0" y="3923901"/>
                </a:lnTo>
                <a:lnTo>
                  <a:pt x="0" y="0"/>
                </a:lnTo>
                <a:close/>
              </a:path>
            </a:pathLst>
          </a:custGeom>
          <a:blipFill>
            <a:blip r:embed="rId3"/>
            <a:stretch>
              <a:fillRect l="0" t="-917" r="0" b="-917"/>
            </a:stretch>
          </a:blipFill>
        </p:spPr>
      </p:sp>
      <p:sp>
        <p:nvSpPr>
          <p:cNvPr name="Freeform 11" id="11"/>
          <p:cNvSpPr/>
          <p:nvPr/>
        </p:nvSpPr>
        <p:spPr>
          <a:xfrm flipH="false" flipV="false" rot="0">
            <a:off x="263320" y="6729869"/>
            <a:ext cx="6247751" cy="1786648"/>
          </a:xfrm>
          <a:custGeom>
            <a:avLst/>
            <a:gdLst/>
            <a:ahLst/>
            <a:cxnLst/>
            <a:rect r="r" b="b" t="t" l="l"/>
            <a:pathLst>
              <a:path h="1786648" w="6247751">
                <a:moveTo>
                  <a:pt x="0" y="0"/>
                </a:moveTo>
                <a:lnTo>
                  <a:pt x="6247752" y="0"/>
                </a:lnTo>
                <a:lnTo>
                  <a:pt x="6247752" y="1786649"/>
                </a:lnTo>
                <a:lnTo>
                  <a:pt x="0" y="1786649"/>
                </a:lnTo>
                <a:lnTo>
                  <a:pt x="0" y="0"/>
                </a:lnTo>
                <a:close/>
              </a:path>
            </a:pathLst>
          </a:custGeom>
          <a:blipFill>
            <a:blip r:embed="rId4"/>
            <a:stretch>
              <a:fillRect l="0" t="0" r="-321" b="-7410"/>
            </a:stretch>
          </a:blipFill>
        </p:spPr>
      </p:sp>
      <p:grpSp>
        <p:nvGrpSpPr>
          <p:cNvPr name="Group 12" id="12"/>
          <p:cNvGrpSpPr/>
          <p:nvPr/>
        </p:nvGrpSpPr>
        <p:grpSpPr>
          <a:xfrm rot="0">
            <a:off x="7348059" y="6779110"/>
            <a:ext cx="7565274" cy="3474816"/>
            <a:chOff x="0" y="0"/>
            <a:chExt cx="2150585" cy="987788"/>
          </a:xfrm>
        </p:grpSpPr>
        <p:sp>
          <p:nvSpPr>
            <p:cNvPr name="Freeform 13" id="13"/>
            <p:cNvSpPr/>
            <p:nvPr/>
          </p:nvSpPr>
          <p:spPr>
            <a:xfrm flipH="false" flipV="false" rot="0">
              <a:off x="0" y="0"/>
              <a:ext cx="2150585" cy="987788"/>
            </a:xfrm>
            <a:custGeom>
              <a:avLst/>
              <a:gdLst/>
              <a:ahLst/>
              <a:cxnLst/>
              <a:rect r="r" b="b" t="t" l="l"/>
              <a:pathLst>
                <a:path h="987788" w="2150585">
                  <a:moveTo>
                    <a:pt x="25584" y="0"/>
                  </a:moveTo>
                  <a:lnTo>
                    <a:pt x="2125001" y="0"/>
                  </a:lnTo>
                  <a:cubicBezTo>
                    <a:pt x="2139131" y="0"/>
                    <a:pt x="2150585" y="11454"/>
                    <a:pt x="2150585" y="25584"/>
                  </a:cubicBezTo>
                  <a:lnTo>
                    <a:pt x="2150585" y="962204"/>
                  </a:lnTo>
                  <a:cubicBezTo>
                    <a:pt x="2150585" y="976334"/>
                    <a:pt x="2139131" y="987788"/>
                    <a:pt x="2125001" y="987788"/>
                  </a:cubicBezTo>
                  <a:lnTo>
                    <a:pt x="25584" y="987788"/>
                  </a:lnTo>
                  <a:cubicBezTo>
                    <a:pt x="11454" y="987788"/>
                    <a:pt x="0" y="976334"/>
                    <a:pt x="0" y="962204"/>
                  </a:cubicBezTo>
                  <a:lnTo>
                    <a:pt x="0" y="25584"/>
                  </a:lnTo>
                  <a:cubicBezTo>
                    <a:pt x="0" y="11454"/>
                    <a:pt x="11454" y="0"/>
                    <a:pt x="25584" y="0"/>
                  </a:cubicBezTo>
                  <a:close/>
                </a:path>
              </a:pathLst>
            </a:custGeom>
            <a:solidFill>
              <a:srgbClr val="CCCCCC"/>
            </a:solidFill>
            <a:ln w="38100" cap="rnd">
              <a:solidFill>
                <a:srgbClr val="145DA0"/>
              </a:solidFill>
              <a:prstDash val="solid"/>
              <a:round/>
            </a:ln>
          </p:spPr>
        </p:sp>
        <p:sp>
          <p:nvSpPr>
            <p:cNvPr name="TextBox 14" id="14"/>
            <p:cNvSpPr txBox="true"/>
            <p:nvPr/>
          </p:nvSpPr>
          <p:spPr>
            <a:xfrm>
              <a:off x="0" y="-76200"/>
              <a:ext cx="2150585" cy="1063988"/>
            </a:xfrm>
            <a:prstGeom prst="rect">
              <a:avLst/>
            </a:prstGeom>
          </p:spPr>
          <p:txBody>
            <a:bodyPr anchor="ctr" rtlCol="false" tIns="56808" lIns="56808" bIns="56808" rIns="56808"/>
            <a:lstStyle/>
            <a:p>
              <a:pPr algn="ctr">
                <a:lnSpc>
                  <a:spcPts val="2799"/>
                </a:lnSpc>
              </a:pPr>
            </a:p>
          </p:txBody>
        </p:sp>
      </p:grpSp>
      <p:sp>
        <p:nvSpPr>
          <p:cNvPr name="Freeform 15" id="15"/>
          <p:cNvSpPr/>
          <p:nvPr/>
        </p:nvSpPr>
        <p:spPr>
          <a:xfrm flipH="false" flipV="false" rot="0">
            <a:off x="7571199" y="6892337"/>
            <a:ext cx="7690404" cy="2758933"/>
          </a:xfrm>
          <a:custGeom>
            <a:avLst/>
            <a:gdLst/>
            <a:ahLst/>
            <a:cxnLst/>
            <a:rect r="r" b="b" t="t" l="l"/>
            <a:pathLst>
              <a:path h="2758933" w="7690404">
                <a:moveTo>
                  <a:pt x="0" y="0"/>
                </a:moveTo>
                <a:lnTo>
                  <a:pt x="7690404" y="0"/>
                </a:lnTo>
                <a:lnTo>
                  <a:pt x="7690404" y="2758933"/>
                </a:lnTo>
                <a:lnTo>
                  <a:pt x="0" y="2758933"/>
                </a:lnTo>
                <a:lnTo>
                  <a:pt x="0" y="0"/>
                </a:lnTo>
                <a:close/>
              </a:path>
            </a:pathLst>
          </a:custGeom>
          <a:blipFill>
            <a:blip r:embed="rId5"/>
            <a:stretch>
              <a:fillRect l="0" t="0" r="0" b="0"/>
            </a:stretch>
          </a:blipFill>
        </p:spPr>
      </p:sp>
      <p:sp>
        <p:nvSpPr>
          <p:cNvPr name="TextBox 16" id="16"/>
          <p:cNvSpPr txBox="true"/>
          <p:nvPr/>
        </p:nvSpPr>
        <p:spPr>
          <a:xfrm rot="0">
            <a:off x="447382" y="276223"/>
            <a:ext cx="8443198"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CẤU TRÚC DỮ LIỆU  SỬ DỤNG</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20273" y="1028700"/>
            <a:ext cx="14532364" cy="8963402"/>
          </a:xfrm>
          <a:custGeom>
            <a:avLst/>
            <a:gdLst/>
            <a:ahLst/>
            <a:cxnLst/>
            <a:rect r="r" b="b" t="t" l="l"/>
            <a:pathLst>
              <a:path h="8963402" w="14532364">
                <a:moveTo>
                  <a:pt x="0" y="0"/>
                </a:moveTo>
                <a:lnTo>
                  <a:pt x="14532364" y="0"/>
                </a:lnTo>
                <a:lnTo>
                  <a:pt x="14532364" y="8963402"/>
                </a:lnTo>
                <a:lnTo>
                  <a:pt x="0" y="8963402"/>
                </a:lnTo>
                <a:lnTo>
                  <a:pt x="0" y="0"/>
                </a:lnTo>
                <a:close/>
              </a:path>
            </a:pathLst>
          </a:custGeom>
          <a:blipFill>
            <a:blip r:embed="rId2"/>
            <a:stretch>
              <a:fillRect l="0" t="0" r="-3234" b="0"/>
            </a:stretch>
          </a:blipFill>
        </p:spPr>
      </p:sp>
      <p:sp>
        <p:nvSpPr>
          <p:cNvPr name="TextBox 3" id="3"/>
          <p:cNvSpPr txBox="true"/>
          <p:nvPr/>
        </p:nvSpPr>
        <p:spPr>
          <a:xfrm rot="0">
            <a:off x="773628" y="209550"/>
            <a:ext cx="6148983" cy="1562100"/>
          </a:xfrm>
          <a:prstGeom prst="rect">
            <a:avLst/>
          </a:prstGeom>
        </p:spPr>
        <p:txBody>
          <a:bodyPr anchor="t" rtlCol="false" tIns="0" lIns="0" bIns="0" rIns="0">
            <a:spAutoFit/>
          </a:bodyPr>
          <a:lstStyle/>
          <a:p>
            <a:pPr algn="ctr">
              <a:lnSpc>
                <a:spcPts val="6299"/>
              </a:lnSpc>
            </a:pPr>
            <a:r>
              <a:rPr lang="en-US" sz="4500">
                <a:solidFill>
                  <a:srgbClr val="000000"/>
                </a:solidFill>
                <a:latin typeface="Open Sans Extra Bold"/>
                <a:ea typeface="Open Sans Extra Bold"/>
                <a:cs typeface="Open Sans Extra Bold"/>
                <a:sym typeface="Open Sans Extra Bold"/>
              </a:rPr>
              <a:t>MÔ HÌNH HÓA SƠ ĐỒ</a:t>
            </a:r>
          </a:p>
          <a:p>
            <a:pPr algn="ctr">
              <a:lnSpc>
                <a:spcPts val="6299"/>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7022" y="2750389"/>
            <a:ext cx="18508688" cy="3748009"/>
          </a:xfrm>
          <a:custGeom>
            <a:avLst/>
            <a:gdLst/>
            <a:ahLst/>
            <a:cxnLst/>
            <a:rect r="r" b="b" t="t" l="l"/>
            <a:pathLst>
              <a:path h="3748009" w="18508688">
                <a:moveTo>
                  <a:pt x="0" y="0"/>
                </a:moveTo>
                <a:lnTo>
                  <a:pt x="18508688" y="0"/>
                </a:lnTo>
                <a:lnTo>
                  <a:pt x="18508688" y="3748009"/>
                </a:lnTo>
                <a:lnTo>
                  <a:pt x="0" y="3748009"/>
                </a:lnTo>
                <a:lnTo>
                  <a:pt x="0" y="0"/>
                </a:lnTo>
                <a:close/>
              </a:path>
            </a:pathLst>
          </a:custGeom>
          <a:blipFill>
            <a:blip r:embed="rId2"/>
            <a:stretch>
              <a:fillRect l="0" t="0" r="0" b="0"/>
            </a:stretch>
          </a:blipFill>
        </p:spPr>
      </p:sp>
      <p:sp>
        <p:nvSpPr>
          <p:cNvPr name="Freeform 3" id="3"/>
          <p:cNvSpPr/>
          <p:nvPr/>
        </p:nvSpPr>
        <p:spPr>
          <a:xfrm flipH="false" flipV="false" rot="0">
            <a:off x="317022" y="6290044"/>
            <a:ext cx="7116258" cy="3360005"/>
          </a:xfrm>
          <a:custGeom>
            <a:avLst/>
            <a:gdLst/>
            <a:ahLst/>
            <a:cxnLst/>
            <a:rect r="r" b="b" t="t" l="l"/>
            <a:pathLst>
              <a:path h="3360005" w="7116258">
                <a:moveTo>
                  <a:pt x="0" y="0"/>
                </a:moveTo>
                <a:lnTo>
                  <a:pt x="7116258" y="0"/>
                </a:lnTo>
                <a:lnTo>
                  <a:pt x="7116258" y="3360005"/>
                </a:lnTo>
                <a:lnTo>
                  <a:pt x="0" y="3360005"/>
                </a:lnTo>
                <a:lnTo>
                  <a:pt x="0" y="0"/>
                </a:lnTo>
                <a:close/>
              </a:path>
            </a:pathLst>
          </a:custGeom>
          <a:blipFill>
            <a:blip r:embed="rId3"/>
            <a:stretch>
              <a:fillRect l="-11355" t="0" r="-25927" b="0"/>
            </a:stretch>
          </a:blipFill>
        </p:spPr>
      </p:sp>
      <p:sp>
        <p:nvSpPr>
          <p:cNvPr name="Freeform 4" id="4"/>
          <p:cNvSpPr/>
          <p:nvPr/>
        </p:nvSpPr>
        <p:spPr>
          <a:xfrm flipH="false" flipV="false" rot="0">
            <a:off x="7909909" y="5653093"/>
            <a:ext cx="2848160" cy="4633907"/>
          </a:xfrm>
          <a:custGeom>
            <a:avLst/>
            <a:gdLst/>
            <a:ahLst/>
            <a:cxnLst/>
            <a:rect r="r" b="b" t="t" l="l"/>
            <a:pathLst>
              <a:path h="4633907" w="2848160">
                <a:moveTo>
                  <a:pt x="0" y="0"/>
                </a:moveTo>
                <a:lnTo>
                  <a:pt x="2848160" y="0"/>
                </a:lnTo>
                <a:lnTo>
                  <a:pt x="2848160" y="4633907"/>
                </a:lnTo>
                <a:lnTo>
                  <a:pt x="0" y="4633907"/>
                </a:lnTo>
                <a:lnTo>
                  <a:pt x="0" y="0"/>
                </a:lnTo>
                <a:close/>
              </a:path>
            </a:pathLst>
          </a:custGeom>
          <a:blipFill>
            <a:blip r:embed="rId4"/>
            <a:stretch>
              <a:fillRect l="0" t="0" r="0" b="-12262"/>
            </a:stretch>
          </a:blipFill>
        </p:spPr>
      </p:sp>
      <p:sp>
        <p:nvSpPr>
          <p:cNvPr name="Freeform 5" id="5"/>
          <p:cNvSpPr/>
          <p:nvPr/>
        </p:nvSpPr>
        <p:spPr>
          <a:xfrm flipH="false" flipV="false" rot="0">
            <a:off x="11131123" y="6290044"/>
            <a:ext cx="7156877" cy="3360005"/>
          </a:xfrm>
          <a:custGeom>
            <a:avLst/>
            <a:gdLst/>
            <a:ahLst/>
            <a:cxnLst/>
            <a:rect r="r" b="b" t="t" l="l"/>
            <a:pathLst>
              <a:path h="3360005" w="7156877">
                <a:moveTo>
                  <a:pt x="0" y="0"/>
                </a:moveTo>
                <a:lnTo>
                  <a:pt x="7156877" y="0"/>
                </a:lnTo>
                <a:lnTo>
                  <a:pt x="7156877" y="3360005"/>
                </a:lnTo>
                <a:lnTo>
                  <a:pt x="0" y="3360005"/>
                </a:lnTo>
                <a:lnTo>
                  <a:pt x="0" y="0"/>
                </a:lnTo>
                <a:close/>
              </a:path>
            </a:pathLst>
          </a:custGeom>
          <a:blipFill>
            <a:blip r:embed="rId5"/>
            <a:stretch>
              <a:fillRect l="-8494" t="-1115" r="0" b="-27790"/>
            </a:stretch>
          </a:blipFill>
        </p:spPr>
      </p:sp>
      <p:sp>
        <p:nvSpPr>
          <p:cNvPr name="TextBox 6" id="6"/>
          <p:cNvSpPr txBox="true"/>
          <p:nvPr/>
        </p:nvSpPr>
        <p:spPr>
          <a:xfrm rot="0">
            <a:off x="1269176" y="276223"/>
            <a:ext cx="6164104"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PHÂN TÍCH BÀI TOÁN</a:t>
            </a:r>
          </a:p>
        </p:txBody>
      </p:sp>
      <p:sp>
        <p:nvSpPr>
          <p:cNvPr name="TextBox 7" id="7"/>
          <p:cNvSpPr txBox="true"/>
          <p:nvPr/>
        </p:nvSpPr>
        <p:spPr>
          <a:xfrm rot="0">
            <a:off x="613937" y="1616913"/>
            <a:ext cx="8957429" cy="495301"/>
          </a:xfrm>
          <a:prstGeom prst="rect">
            <a:avLst/>
          </a:prstGeom>
        </p:spPr>
        <p:txBody>
          <a:bodyPr anchor="t" rtlCol="false" tIns="0" lIns="0" bIns="0" rIns="0">
            <a:spAutoFit/>
          </a:bodyPr>
          <a:lstStyle/>
          <a:p>
            <a:pPr algn="ctr" marL="647694" indent="-323847" lvl="1">
              <a:lnSpc>
                <a:spcPts val="4199"/>
              </a:lnSpc>
              <a:buAutoNum type="arabicPeriod" startAt="1"/>
            </a:pPr>
            <a:r>
              <a:rPr lang="en-US" sz="2999">
                <a:solidFill>
                  <a:srgbClr val="037D01"/>
                </a:solidFill>
                <a:latin typeface="Open Sans Extra Bold"/>
                <a:ea typeface="Open Sans Extra Bold"/>
                <a:cs typeface="Open Sans Extra Bold"/>
                <a:sym typeface="Open Sans Extra Bold"/>
              </a:rPr>
              <a:t>Luồng dữ liệu thay đổi trong chương trình</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4278" y="2902789"/>
            <a:ext cx="8609722" cy="6791892"/>
          </a:xfrm>
          <a:custGeom>
            <a:avLst/>
            <a:gdLst/>
            <a:ahLst/>
            <a:cxnLst/>
            <a:rect r="r" b="b" t="t" l="l"/>
            <a:pathLst>
              <a:path h="6791892" w="8609722">
                <a:moveTo>
                  <a:pt x="0" y="0"/>
                </a:moveTo>
                <a:lnTo>
                  <a:pt x="8609722" y="0"/>
                </a:lnTo>
                <a:lnTo>
                  <a:pt x="8609722" y="6791891"/>
                </a:lnTo>
                <a:lnTo>
                  <a:pt x="0" y="6791891"/>
                </a:lnTo>
                <a:lnTo>
                  <a:pt x="0" y="0"/>
                </a:lnTo>
                <a:close/>
              </a:path>
            </a:pathLst>
          </a:custGeom>
          <a:blipFill>
            <a:blip r:embed="rId2"/>
            <a:stretch>
              <a:fillRect l="0" t="0" r="0" b="0"/>
            </a:stretch>
          </a:blipFill>
        </p:spPr>
      </p:sp>
      <p:sp>
        <p:nvSpPr>
          <p:cNvPr name="Freeform 3" id="3"/>
          <p:cNvSpPr/>
          <p:nvPr/>
        </p:nvSpPr>
        <p:spPr>
          <a:xfrm flipH="false" flipV="false" rot="0">
            <a:off x="10251415" y="2902789"/>
            <a:ext cx="7389694" cy="3093834"/>
          </a:xfrm>
          <a:custGeom>
            <a:avLst/>
            <a:gdLst/>
            <a:ahLst/>
            <a:cxnLst/>
            <a:rect r="r" b="b" t="t" l="l"/>
            <a:pathLst>
              <a:path h="3093834" w="7389694">
                <a:moveTo>
                  <a:pt x="0" y="0"/>
                </a:moveTo>
                <a:lnTo>
                  <a:pt x="7389693" y="0"/>
                </a:lnTo>
                <a:lnTo>
                  <a:pt x="7389693" y="3093833"/>
                </a:lnTo>
                <a:lnTo>
                  <a:pt x="0" y="3093833"/>
                </a:lnTo>
                <a:lnTo>
                  <a:pt x="0" y="0"/>
                </a:lnTo>
                <a:close/>
              </a:path>
            </a:pathLst>
          </a:custGeom>
          <a:blipFill>
            <a:blip r:embed="rId3"/>
            <a:stretch>
              <a:fillRect l="0" t="0" r="-19773" b="0"/>
            </a:stretch>
          </a:blipFill>
        </p:spPr>
      </p:sp>
      <p:sp>
        <p:nvSpPr>
          <p:cNvPr name="Freeform 4" id="4"/>
          <p:cNvSpPr/>
          <p:nvPr/>
        </p:nvSpPr>
        <p:spPr>
          <a:xfrm flipH="false" flipV="false" rot="0">
            <a:off x="10251415" y="6507584"/>
            <a:ext cx="7389694" cy="3187096"/>
          </a:xfrm>
          <a:custGeom>
            <a:avLst/>
            <a:gdLst/>
            <a:ahLst/>
            <a:cxnLst/>
            <a:rect r="r" b="b" t="t" l="l"/>
            <a:pathLst>
              <a:path h="3187096" w="7389694">
                <a:moveTo>
                  <a:pt x="0" y="0"/>
                </a:moveTo>
                <a:lnTo>
                  <a:pt x="7389693" y="0"/>
                </a:lnTo>
                <a:lnTo>
                  <a:pt x="7389693" y="3187096"/>
                </a:lnTo>
                <a:lnTo>
                  <a:pt x="0" y="3187096"/>
                </a:lnTo>
                <a:lnTo>
                  <a:pt x="0" y="0"/>
                </a:lnTo>
                <a:close/>
              </a:path>
            </a:pathLst>
          </a:custGeom>
          <a:blipFill>
            <a:blip r:embed="rId4"/>
            <a:stretch>
              <a:fillRect l="0" t="-1264" r="0" b="-1264"/>
            </a:stretch>
          </a:blipFill>
        </p:spPr>
      </p:sp>
      <p:sp>
        <p:nvSpPr>
          <p:cNvPr name="TextBox 5" id="5"/>
          <p:cNvSpPr txBox="true"/>
          <p:nvPr/>
        </p:nvSpPr>
        <p:spPr>
          <a:xfrm rot="0">
            <a:off x="1421576" y="428623"/>
            <a:ext cx="6164104"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PHÂN TÍCH BÀI TOÁN</a:t>
            </a:r>
          </a:p>
        </p:txBody>
      </p:sp>
      <p:sp>
        <p:nvSpPr>
          <p:cNvPr name="TextBox 6" id="6"/>
          <p:cNvSpPr txBox="true"/>
          <p:nvPr/>
        </p:nvSpPr>
        <p:spPr>
          <a:xfrm rot="0">
            <a:off x="450523" y="1769313"/>
            <a:ext cx="9589056" cy="495301"/>
          </a:xfrm>
          <a:prstGeom prst="rect">
            <a:avLst/>
          </a:prstGeom>
        </p:spPr>
        <p:txBody>
          <a:bodyPr anchor="t" rtlCol="false" tIns="0" lIns="0" bIns="0" rIns="0">
            <a:spAutoFit/>
          </a:bodyPr>
          <a:lstStyle/>
          <a:p>
            <a:pPr algn="ctr">
              <a:lnSpc>
                <a:spcPts val="4199"/>
              </a:lnSpc>
            </a:pPr>
            <a:r>
              <a:rPr lang="en-US" sz="2999">
                <a:solidFill>
                  <a:srgbClr val="037D01"/>
                </a:solidFill>
                <a:latin typeface="Open Sans Extra Bold"/>
                <a:ea typeface="Open Sans Extra Bold"/>
                <a:cs typeface="Open Sans Extra Bold"/>
                <a:sym typeface="Open Sans Extra Bold"/>
              </a:rPr>
              <a:t>2. Tiến hành thiết lập các hàm cho chương trình. </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923" y="3264124"/>
            <a:ext cx="9350741" cy="5479914"/>
          </a:xfrm>
          <a:custGeom>
            <a:avLst/>
            <a:gdLst/>
            <a:ahLst/>
            <a:cxnLst/>
            <a:rect r="r" b="b" t="t" l="l"/>
            <a:pathLst>
              <a:path h="5479914" w="9350741">
                <a:moveTo>
                  <a:pt x="0" y="0"/>
                </a:moveTo>
                <a:lnTo>
                  <a:pt x="9350742" y="0"/>
                </a:lnTo>
                <a:lnTo>
                  <a:pt x="9350742" y="5479913"/>
                </a:lnTo>
                <a:lnTo>
                  <a:pt x="0" y="5479913"/>
                </a:lnTo>
                <a:lnTo>
                  <a:pt x="0" y="0"/>
                </a:lnTo>
                <a:close/>
              </a:path>
            </a:pathLst>
          </a:custGeom>
          <a:blipFill>
            <a:blip r:embed="rId2"/>
            <a:stretch>
              <a:fillRect l="-8836" t="0" r="-18691" b="0"/>
            </a:stretch>
          </a:blipFill>
        </p:spPr>
      </p:sp>
      <p:sp>
        <p:nvSpPr>
          <p:cNvPr name="Freeform 3" id="3"/>
          <p:cNvSpPr/>
          <p:nvPr/>
        </p:nvSpPr>
        <p:spPr>
          <a:xfrm flipH="false" flipV="false" rot="0">
            <a:off x="10061678" y="3672635"/>
            <a:ext cx="8226322" cy="1854816"/>
          </a:xfrm>
          <a:custGeom>
            <a:avLst/>
            <a:gdLst/>
            <a:ahLst/>
            <a:cxnLst/>
            <a:rect r="r" b="b" t="t" l="l"/>
            <a:pathLst>
              <a:path h="1854816" w="8226322">
                <a:moveTo>
                  <a:pt x="0" y="0"/>
                </a:moveTo>
                <a:lnTo>
                  <a:pt x="8226322" y="0"/>
                </a:lnTo>
                <a:lnTo>
                  <a:pt x="8226322" y="1854816"/>
                </a:lnTo>
                <a:lnTo>
                  <a:pt x="0" y="1854816"/>
                </a:lnTo>
                <a:lnTo>
                  <a:pt x="0" y="0"/>
                </a:lnTo>
                <a:close/>
              </a:path>
            </a:pathLst>
          </a:custGeom>
          <a:blipFill>
            <a:blip r:embed="rId3"/>
            <a:stretch>
              <a:fillRect l="0" t="0" r="0" b="0"/>
            </a:stretch>
          </a:blipFill>
        </p:spPr>
      </p:sp>
      <p:sp>
        <p:nvSpPr>
          <p:cNvPr name="TextBox 4" id="4"/>
          <p:cNvSpPr txBox="true"/>
          <p:nvPr/>
        </p:nvSpPr>
        <p:spPr>
          <a:xfrm rot="0">
            <a:off x="602923" y="1921713"/>
            <a:ext cx="9589056" cy="495301"/>
          </a:xfrm>
          <a:prstGeom prst="rect">
            <a:avLst/>
          </a:prstGeom>
        </p:spPr>
        <p:txBody>
          <a:bodyPr anchor="t" rtlCol="false" tIns="0" lIns="0" bIns="0" rIns="0">
            <a:spAutoFit/>
          </a:bodyPr>
          <a:lstStyle/>
          <a:p>
            <a:pPr algn="ctr">
              <a:lnSpc>
                <a:spcPts val="4199"/>
              </a:lnSpc>
            </a:pPr>
            <a:r>
              <a:rPr lang="en-US" sz="2999">
                <a:solidFill>
                  <a:srgbClr val="037D01"/>
                </a:solidFill>
                <a:latin typeface="Open Sans Extra Bold"/>
                <a:ea typeface="Open Sans Extra Bold"/>
                <a:cs typeface="Open Sans Extra Bold"/>
                <a:sym typeface="Open Sans Extra Bold"/>
              </a:rPr>
              <a:t>2. Tiến hành thiết lập các hàm cho chương trình. </a:t>
            </a:r>
          </a:p>
        </p:txBody>
      </p:sp>
      <p:sp>
        <p:nvSpPr>
          <p:cNvPr name="TextBox 5" id="5"/>
          <p:cNvSpPr txBox="true"/>
          <p:nvPr/>
        </p:nvSpPr>
        <p:spPr>
          <a:xfrm rot="0">
            <a:off x="1573976" y="581023"/>
            <a:ext cx="6164104"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PHÂN TÍCH BÀI TOÁN</a:t>
            </a:r>
          </a:p>
        </p:txBody>
      </p:sp>
      <p:sp>
        <p:nvSpPr>
          <p:cNvPr name="TextBox 6" id="6"/>
          <p:cNvSpPr txBox="true"/>
          <p:nvPr/>
        </p:nvSpPr>
        <p:spPr>
          <a:xfrm rot="0">
            <a:off x="9373573" y="6660926"/>
            <a:ext cx="9602531" cy="1764945"/>
          </a:xfrm>
          <a:prstGeom prst="rect">
            <a:avLst/>
          </a:prstGeom>
        </p:spPr>
        <p:txBody>
          <a:bodyPr anchor="t" rtlCol="false" tIns="0" lIns="0" bIns="0" rIns="0">
            <a:spAutoFit/>
          </a:bodyPr>
          <a:lstStyle/>
          <a:p>
            <a:pPr algn="ctr">
              <a:lnSpc>
                <a:spcPts val="4579"/>
              </a:lnSpc>
            </a:pPr>
            <a:r>
              <a:rPr lang="en-US" sz="3271">
                <a:solidFill>
                  <a:srgbClr val="000000"/>
                </a:solidFill>
                <a:latin typeface="Times New Roman"/>
                <a:ea typeface="Times New Roman"/>
                <a:cs typeface="Times New Roman"/>
                <a:sym typeface="Times New Roman"/>
              </a:rPr>
              <a:t>Ví dụ : </a:t>
            </a:r>
          </a:p>
          <a:p>
            <a:pPr algn="ctr">
              <a:lnSpc>
                <a:spcPts val="4579"/>
              </a:lnSpc>
            </a:pPr>
            <a:r>
              <a:rPr lang="en-US" sz="3271">
                <a:solidFill>
                  <a:srgbClr val="000000"/>
                </a:solidFill>
                <a:latin typeface="Times New Roman"/>
                <a:ea typeface="Times New Roman"/>
                <a:cs typeface="Times New Roman"/>
                <a:sym typeface="Times New Roman"/>
              </a:rPr>
              <a:t>add  :  h = (97 * 1 + 100 * 2 + 100 * 3) = 597</a:t>
            </a:r>
          </a:p>
          <a:p>
            <a:pPr algn="ctr">
              <a:lnSpc>
                <a:spcPts val="4579"/>
              </a:lnSpc>
              <a:spcBef>
                <a:spcPct val="0"/>
              </a:spcBef>
            </a:pPr>
            <a:r>
              <a:rPr lang="en-US" sz="3271">
                <a:solidFill>
                  <a:srgbClr val="000000"/>
                </a:solidFill>
                <a:latin typeface="Times New Roman"/>
                <a:ea typeface="Times New Roman"/>
                <a:cs typeface="Times New Roman"/>
                <a:sym typeface="Times New Roman"/>
              </a:rPr>
              <a:t>dad  : h = (100 * 1 + 97 * 2 + 100 * 3) = 594</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3421" y="3301883"/>
            <a:ext cx="8842472" cy="4787809"/>
          </a:xfrm>
          <a:custGeom>
            <a:avLst/>
            <a:gdLst/>
            <a:ahLst/>
            <a:cxnLst/>
            <a:rect r="r" b="b" t="t" l="l"/>
            <a:pathLst>
              <a:path h="4787809" w="8842472">
                <a:moveTo>
                  <a:pt x="0" y="0"/>
                </a:moveTo>
                <a:lnTo>
                  <a:pt x="8842472" y="0"/>
                </a:lnTo>
                <a:lnTo>
                  <a:pt x="8842472" y="4787810"/>
                </a:lnTo>
                <a:lnTo>
                  <a:pt x="0" y="4787810"/>
                </a:lnTo>
                <a:lnTo>
                  <a:pt x="0" y="0"/>
                </a:lnTo>
                <a:close/>
              </a:path>
            </a:pathLst>
          </a:custGeom>
          <a:blipFill>
            <a:blip r:embed="rId2"/>
            <a:stretch>
              <a:fillRect l="0" t="0" r="-6155" b="0"/>
            </a:stretch>
          </a:blipFill>
        </p:spPr>
      </p:sp>
      <p:sp>
        <p:nvSpPr>
          <p:cNvPr name="Freeform 3" id="3"/>
          <p:cNvSpPr/>
          <p:nvPr/>
        </p:nvSpPr>
        <p:spPr>
          <a:xfrm flipH="false" flipV="false" rot="0">
            <a:off x="9830918" y="4483333"/>
            <a:ext cx="8218767" cy="3606360"/>
          </a:xfrm>
          <a:custGeom>
            <a:avLst/>
            <a:gdLst/>
            <a:ahLst/>
            <a:cxnLst/>
            <a:rect r="r" b="b" t="t" l="l"/>
            <a:pathLst>
              <a:path h="3606360" w="8218767">
                <a:moveTo>
                  <a:pt x="0" y="0"/>
                </a:moveTo>
                <a:lnTo>
                  <a:pt x="8218767" y="0"/>
                </a:lnTo>
                <a:lnTo>
                  <a:pt x="8218767" y="3606360"/>
                </a:lnTo>
                <a:lnTo>
                  <a:pt x="0" y="3606360"/>
                </a:lnTo>
                <a:lnTo>
                  <a:pt x="0" y="0"/>
                </a:lnTo>
                <a:close/>
              </a:path>
            </a:pathLst>
          </a:custGeom>
          <a:blipFill>
            <a:blip r:embed="rId3"/>
            <a:stretch>
              <a:fillRect l="0" t="0" r="-33829" b="-5830"/>
            </a:stretch>
          </a:blipFill>
        </p:spPr>
      </p:sp>
      <p:sp>
        <p:nvSpPr>
          <p:cNvPr name="TextBox 4" id="4"/>
          <p:cNvSpPr txBox="true"/>
          <p:nvPr/>
        </p:nvSpPr>
        <p:spPr>
          <a:xfrm rot="0">
            <a:off x="907723" y="2226513"/>
            <a:ext cx="9589056" cy="495301"/>
          </a:xfrm>
          <a:prstGeom prst="rect">
            <a:avLst/>
          </a:prstGeom>
        </p:spPr>
        <p:txBody>
          <a:bodyPr anchor="t" rtlCol="false" tIns="0" lIns="0" bIns="0" rIns="0">
            <a:spAutoFit/>
          </a:bodyPr>
          <a:lstStyle/>
          <a:p>
            <a:pPr algn="ctr">
              <a:lnSpc>
                <a:spcPts val="4199"/>
              </a:lnSpc>
            </a:pPr>
            <a:r>
              <a:rPr lang="en-US" sz="2999">
                <a:solidFill>
                  <a:srgbClr val="037D01"/>
                </a:solidFill>
                <a:latin typeface="Open Sans Extra Bold"/>
                <a:ea typeface="Open Sans Extra Bold"/>
                <a:cs typeface="Open Sans Extra Bold"/>
                <a:sym typeface="Open Sans Extra Bold"/>
              </a:rPr>
              <a:t>2. Tiến hành thiết lập các hàm cho chương trình. </a:t>
            </a:r>
          </a:p>
        </p:txBody>
      </p:sp>
      <p:sp>
        <p:nvSpPr>
          <p:cNvPr name="TextBox 5" id="5"/>
          <p:cNvSpPr txBox="true"/>
          <p:nvPr/>
        </p:nvSpPr>
        <p:spPr>
          <a:xfrm rot="0">
            <a:off x="1573976" y="581023"/>
            <a:ext cx="6164104"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PHÂN TÍCH BÀI TOÁN</a:t>
            </a:r>
          </a:p>
        </p:txBody>
      </p:sp>
      <p:sp>
        <p:nvSpPr>
          <p:cNvPr name="TextBox 6" id="6"/>
          <p:cNvSpPr txBox="true"/>
          <p:nvPr/>
        </p:nvSpPr>
        <p:spPr>
          <a:xfrm rot="0">
            <a:off x="1192455" y="8613568"/>
            <a:ext cx="7484404" cy="109982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Open Sans Extra Bold"/>
                <a:ea typeface="Open Sans Extra Bold"/>
                <a:cs typeface="Open Sans Extra Bold"/>
                <a:sym typeface="Open Sans Extra Bold"/>
              </a:rPr>
              <a:t>Hàm băm  FNV (Glenn Fowler, Landon Curt Noll, và Phong Vo.)</a:t>
            </a:r>
          </a:p>
        </p:txBody>
      </p:sp>
      <p:sp>
        <p:nvSpPr>
          <p:cNvPr name="TextBox 7" id="7"/>
          <p:cNvSpPr txBox="true"/>
          <p:nvPr/>
        </p:nvSpPr>
        <p:spPr>
          <a:xfrm rot="0">
            <a:off x="10263956" y="8679815"/>
            <a:ext cx="6618327" cy="5378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Open Sans Extra Bold"/>
                <a:ea typeface="Open Sans Extra Bold"/>
                <a:cs typeface="Open Sans Extra Bold"/>
                <a:sym typeface="Open Sans Extra Bold"/>
              </a:rPr>
              <a:t>Hàm DJB2 do Daniel J. Bernstein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83227" y="1214870"/>
            <a:ext cx="7922504" cy="1749424"/>
          </a:xfrm>
          <a:prstGeom prst="rect">
            <a:avLst/>
          </a:prstGeom>
        </p:spPr>
        <p:txBody>
          <a:bodyPr anchor="t" rtlCol="false" tIns="0" lIns="0" bIns="0" rIns="0">
            <a:spAutoFit/>
          </a:bodyPr>
          <a:lstStyle/>
          <a:p>
            <a:pPr algn="l">
              <a:lnSpc>
                <a:spcPts val="7000"/>
              </a:lnSpc>
            </a:pPr>
            <a:r>
              <a:rPr lang="en-US" sz="5000">
                <a:solidFill>
                  <a:srgbClr val="051D40"/>
                </a:solidFill>
                <a:latin typeface="Open Sans Extra Bold"/>
                <a:ea typeface="Open Sans Extra Bold"/>
                <a:cs typeface="Open Sans Extra Bold"/>
                <a:sym typeface="Open Sans Extra Bold"/>
              </a:rPr>
              <a:t>BÀI 1 + 5</a:t>
            </a:r>
          </a:p>
          <a:p>
            <a:pPr algn="l" marL="0" indent="0" lvl="0">
              <a:lnSpc>
                <a:spcPts val="7000"/>
              </a:lnSpc>
              <a:spcBef>
                <a:spcPct val="0"/>
              </a:spcBef>
            </a:pP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966307" y="300249"/>
            <a:ext cx="8027935" cy="9598729"/>
            <a:chOff x="0" y="0"/>
            <a:chExt cx="8603361" cy="10286746"/>
          </a:xfrm>
        </p:grpSpPr>
        <p:sp>
          <p:nvSpPr>
            <p:cNvPr name="Freeform 10" id="10"/>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t="0" r="-51461" b="0"/>
              </a:stretch>
            </a:blipFill>
          </p:spPr>
        </p:sp>
      </p:grpSp>
      <p:grpSp>
        <p:nvGrpSpPr>
          <p:cNvPr name="Group 11" id="11"/>
          <p:cNvGrpSpPr/>
          <p:nvPr/>
        </p:nvGrpSpPr>
        <p:grpSpPr>
          <a:xfrm rot="0">
            <a:off x="14700679" y="7074186"/>
            <a:ext cx="5946973" cy="59469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sp>
        <p:nvSpPr>
          <p:cNvPr name="TextBox 15" id="15"/>
          <p:cNvSpPr txBox="true"/>
          <p:nvPr/>
        </p:nvSpPr>
        <p:spPr>
          <a:xfrm rot="0">
            <a:off x="2310929" y="5643420"/>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strike="noStrike" u="none">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name="TextBox 16" id="16"/>
          <p:cNvSpPr txBox="true"/>
          <p:nvPr/>
        </p:nvSpPr>
        <p:spPr>
          <a:xfrm rot="0">
            <a:off x="5999225" y="5643420"/>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strike="noStrike" u="none">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name="TextBox 17" id="17"/>
          <p:cNvSpPr txBox="true"/>
          <p:nvPr/>
        </p:nvSpPr>
        <p:spPr>
          <a:xfrm rot="0">
            <a:off x="186282" y="3012637"/>
            <a:ext cx="10319301" cy="3561080"/>
          </a:xfrm>
          <a:prstGeom prst="rect">
            <a:avLst/>
          </a:prstGeom>
        </p:spPr>
        <p:txBody>
          <a:bodyPr anchor="t" rtlCol="false" tIns="0" lIns="0" bIns="0" rIns="0">
            <a:spAutoFit/>
          </a:bodyPr>
          <a:lstStyle/>
          <a:p>
            <a:pPr algn="ctr">
              <a:lnSpc>
                <a:spcPts val="7000"/>
              </a:lnSpc>
            </a:pPr>
            <a:r>
              <a:rPr lang="en-US" sz="5000" b="true">
                <a:solidFill>
                  <a:srgbClr val="000000"/>
                </a:solidFill>
                <a:latin typeface="DejaVu Serif Bold"/>
                <a:ea typeface="DejaVu Serif Bold"/>
                <a:cs typeface="DejaVu Serif Bold"/>
                <a:sym typeface="DejaVu Serif Bold"/>
              </a:rPr>
              <a:t>Xây dựng kiểu danh sách Stack và ứng dụng vào bài toán duyệt đồ thị theo chiều sâu</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44379" y="110730"/>
            <a:ext cx="7461743" cy="10065540"/>
          </a:xfrm>
          <a:custGeom>
            <a:avLst/>
            <a:gdLst/>
            <a:ahLst/>
            <a:cxnLst/>
            <a:rect r="r" b="b" t="t" l="l"/>
            <a:pathLst>
              <a:path h="10065540" w="7461743">
                <a:moveTo>
                  <a:pt x="0" y="0"/>
                </a:moveTo>
                <a:lnTo>
                  <a:pt x="7461744" y="0"/>
                </a:lnTo>
                <a:lnTo>
                  <a:pt x="7461744" y="10065540"/>
                </a:lnTo>
                <a:lnTo>
                  <a:pt x="0" y="10065540"/>
                </a:lnTo>
                <a:lnTo>
                  <a:pt x="0" y="0"/>
                </a:lnTo>
                <a:close/>
              </a:path>
            </a:pathLst>
          </a:custGeom>
          <a:blipFill>
            <a:blip r:embed="rId2"/>
            <a:stretch>
              <a:fillRect l="0" t="0" r="-496" b="0"/>
            </a:stretch>
          </a:blipFill>
        </p:spPr>
      </p:sp>
      <p:sp>
        <p:nvSpPr>
          <p:cNvPr name="TextBox 3" id="3"/>
          <p:cNvSpPr txBox="true"/>
          <p:nvPr/>
        </p:nvSpPr>
        <p:spPr>
          <a:xfrm rot="0">
            <a:off x="755323" y="2074113"/>
            <a:ext cx="9589056" cy="495301"/>
          </a:xfrm>
          <a:prstGeom prst="rect">
            <a:avLst/>
          </a:prstGeom>
        </p:spPr>
        <p:txBody>
          <a:bodyPr anchor="t" rtlCol="false" tIns="0" lIns="0" bIns="0" rIns="0">
            <a:spAutoFit/>
          </a:bodyPr>
          <a:lstStyle/>
          <a:p>
            <a:pPr algn="ctr">
              <a:lnSpc>
                <a:spcPts val="4199"/>
              </a:lnSpc>
            </a:pPr>
            <a:r>
              <a:rPr lang="en-US" sz="2999">
                <a:solidFill>
                  <a:srgbClr val="037D01"/>
                </a:solidFill>
                <a:latin typeface="Open Sans Extra Bold"/>
                <a:ea typeface="Open Sans Extra Bold"/>
                <a:cs typeface="Open Sans Extra Bold"/>
                <a:sym typeface="Open Sans Extra Bold"/>
              </a:rPr>
              <a:t>2. Tiến hành thiết lập các hàm cho chương trình. </a:t>
            </a:r>
          </a:p>
        </p:txBody>
      </p:sp>
      <p:sp>
        <p:nvSpPr>
          <p:cNvPr name="TextBox 4" id="4"/>
          <p:cNvSpPr txBox="true"/>
          <p:nvPr/>
        </p:nvSpPr>
        <p:spPr>
          <a:xfrm rot="0">
            <a:off x="1421576" y="428623"/>
            <a:ext cx="6164104"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PHÂN TÍCH BÀI TOÁN</a:t>
            </a:r>
          </a:p>
        </p:txBody>
      </p:sp>
      <p:sp>
        <p:nvSpPr>
          <p:cNvPr name="TextBox 5" id="5"/>
          <p:cNvSpPr txBox="true"/>
          <p:nvPr/>
        </p:nvSpPr>
        <p:spPr>
          <a:xfrm rot="0">
            <a:off x="500005" y="4555489"/>
            <a:ext cx="7662267" cy="588011"/>
          </a:xfrm>
          <a:prstGeom prst="rect">
            <a:avLst/>
          </a:prstGeom>
        </p:spPr>
        <p:txBody>
          <a:bodyPr anchor="t" rtlCol="false" tIns="0" lIns="0" bIns="0" rIns="0">
            <a:spAutoFit/>
          </a:bodyPr>
          <a:lstStyle/>
          <a:p>
            <a:pPr algn="ctr" marL="669283" indent="-334641" lvl="1">
              <a:lnSpc>
                <a:spcPts val="4339"/>
              </a:lnSpc>
              <a:buFont typeface="Arial"/>
              <a:buChar char="•"/>
            </a:pPr>
            <a:r>
              <a:rPr lang="en-US" sz="3099">
                <a:solidFill>
                  <a:srgbClr val="000000"/>
                </a:solidFill>
                <a:latin typeface="Times New Roman"/>
                <a:ea typeface="Times New Roman"/>
                <a:cs typeface="Times New Roman"/>
                <a:sym typeface="Times New Roman"/>
              </a:rPr>
              <a:t>Đọc theo  từng dòng, từ trên xuống dưới</a:t>
            </a:r>
          </a:p>
        </p:txBody>
      </p:sp>
      <p:sp>
        <p:nvSpPr>
          <p:cNvPr name="TextBox 6" id="6"/>
          <p:cNvSpPr txBox="true"/>
          <p:nvPr/>
        </p:nvSpPr>
        <p:spPr>
          <a:xfrm rot="0">
            <a:off x="494198" y="5489609"/>
            <a:ext cx="7499152" cy="1130936"/>
          </a:xfrm>
          <a:prstGeom prst="rect">
            <a:avLst/>
          </a:prstGeom>
        </p:spPr>
        <p:txBody>
          <a:bodyPr anchor="t" rtlCol="false" tIns="0" lIns="0" bIns="0" rIns="0">
            <a:spAutoFit/>
          </a:bodyPr>
          <a:lstStyle/>
          <a:p>
            <a:pPr algn="ctr" marL="669283" indent="-334641" lvl="1">
              <a:lnSpc>
                <a:spcPts val="4339"/>
              </a:lnSpc>
              <a:buFont typeface="Arial"/>
              <a:buChar char="•"/>
            </a:pPr>
            <a:r>
              <a:rPr lang="en-US" sz="3099">
                <a:solidFill>
                  <a:srgbClr val="000000"/>
                </a:solidFill>
                <a:latin typeface="Times New Roman"/>
                <a:ea typeface="Times New Roman"/>
                <a:cs typeface="Times New Roman"/>
                <a:sym typeface="Times New Roman"/>
              </a:rPr>
              <a:t>Mỗi dòng tách thành 3 phần lần lượt là </a:t>
            </a:r>
          </a:p>
          <a:p>
            <a:pPr algn="ctr">
              <a:lnSpc>
                <a:spcPts val="4339"/>
              </a:lnSpc>
            </a:pPr>
            <a:r>
              <a:rPr lang="en-US" sz="3099">
                <a:solidFill>
                  <a:srgbClr val="000000"/>
                </a:solidFill>
                <a:latin typeface="Times New Roman"/>
                <a:ea typeface="Times New Roman"/>
                <a:cs typeface="Times New Roman"/>
                <a:sym typeface="Times New Roman"/>
              </a:rPr>
              <a:t>từ tiếng Anh, từ loại, nghĩa</a:t>
            </a:r>
          </a:p>
        </p:txBody>
      </p:sp>
      <p:sp>
        <p:nvSpPr>
          <p:cNvPr name="TextBox 7" id="7"/>
          <p:cNvSpPr txBox="true"/>
          <p:nvPr/>
        </p:nvSpPr>
        <p:spPr>
          <a:xfrm rot="0">
            <a:off x="494198" y="6966654"/>
            <a:ext cx="4009430" cy="588011"/>
          </a:xfrm>
          <a:prstGeom prst="rect">
            <a:avLst/>
          </a:prstGeom>
        </p:spPr>
        <p:txBody>
          <a:bodyPr anchor="t" rtlCol="false" tIns="0" lIns="0" bIns="0" rIns="0">
            <a:spAutoFit/>
          </a:bodyPr>
          <a:lstStyle/>
          <a:p>
            <a:pPr algn="ctr" marL="669283" indent="-334641" lvl="1">
              <a:lnSpc>
                <a:spcPts val="4339"/>
              </a:lnSpc>
              <a:buFont typeface="Arial"/>
              <a:buChar char="•"/>
            </a:pPr>
            <a:r>
              <a:rPr lang="en-US" sz="3099">
                <a:solidFill>
                  <a:srgbClr val="000000"/>
                </a:solidFill>
                <a:latin typeface="Times New Roman"/>
                <a:ea typeface="Times New Roman"/>
                <a:cs typeface="Times New Roman"/>
                <a:sym typeface="Times New Roman"/>
              </a:rPr>
              <a:t>Lưu vào bảng băm </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8312" y="2420614"/>
            <a:ext cx="8254716" cy="7273632"/>
          </a:xfrm>
          <a:custGeom>
            <a:avLst/>
            <a:gdLst/>
            <a:ahLst/>
            <a:cxnLst/>
            <a:rect r="r" b="b" t="t" l="l"/>
            <a:pathLst>
              <a:path h="7273632" w="8254716">
                <a:moveTo>
                  <a:pt x="0" y="0"/>
                </a:moveTo>
                <a:lnTo>
                  <a:pt x="8254716" y="0"/>
                </a:lnTo>
                <a:lnTo>
                  <a:pt x="8254716" y="7273632"/>
                </a:lnTo>
                <a:lnTo>
                  <a:pt x="0" y="7273632"/>
                </a:lnTo>
                <a:lnTo>
                  <a:pt x="0" y="0"/>
                </a:lnTo>
                <a:close/>
              </a:path>
            </a:pathLst>
          </a:custGeom>
          <a:blipFill>
            <a:blip r:embed="rId2"/>
            <a:stretch>
              <a:fillRect l="0" t="-1086" r="0" b="-1086"/>
            </a:stretch>
          </a:blipFill>
        </p:spPr>
      </p:sp>
      <p:sp>
        <p:nvSpPr>
          <p:cNvPr name="Freeform 3" id="3"/>
          <p:cNvSpPr/>
          <p:nvPr/>
        </p:nvSpPr>
        <p:spPr>
          <a:xfrm flipH="false" flipV="false" rot="0">
            <a:off x="-480578" y="3578372"/>
            <a:ext cx="9624578" cy="4958116"/>
          </a:xfrm>
          <a:custGeom>
            <a:avLst/>
            <a:gdLst/>
            <a:ahLst/>
            <a:cxnLst/>
            <a:rect r="r" b="b" t="t" l="l"/>
            <a:pathLst>
              <a:path h="4958116" w="9624578">
                <a:moveTo>
                  <a:pt x="0" y="0"/>
                </a:moveTo>
                <a:lnTo>
                  <a:pt x="9624578" y="0"/>
                </a:lnTo>
                <a:lnTo>
                  <a:pt x="9624578" y="4958116"/>
                </a:lnTo>
                <a:lnTo>
                  <a:pt x="0" y="4958116"/>
                </a:lnTo>
                <a:lnTo>
                  <a:pt x="0" y="0"/>
                </a:lnTo>
                <a:close/>
              </a:path>
            </a:pathLst>
          </a:custGeom>
          <a:blipFill>
            <a:blip r:embed="rId3"/>
            <a:stretch>
              <a:fillRect l="0" t="0" r="0" b="0"/>
            </a:stretch>
          </a:blipFill>
        </p:spPr>
      </p:sp>
      <p:sp>
        <p:nvSpPr>
          <p:cNvPr name="TextBox 4" id="4"/>
          <p:cNvSpPr txBox="true"/>
          <p:nvPr/>
        </p:nvSpPr>
        <p:spPr>
          <a:xfrm rot="0">
            <a:off x="1573976" y="581023"/>
            <a:ext cx="6164104"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PHÂN TÍCH BÀI TOÁN</a:t>
            </a:r>
          </a:p>
        </p:txBody>
      </p:sp>
      <p:sp>
        <p:nvSpPr>
          <p:cNvPr name="TextBox 5" id="5"/>
          <p:cNvSpPr txBox="true"/>
          <p:nvPr/>
        </p:nvSpPr>
        <p:spPr>
          <a:xfrm rot="0">
            <a:off x="199256" y="1941716"/>
            <a:ext cx="9589056" cy="495301"/>
          </a:xfrm>
          <a:prstGeom prst="rect">
            <a:avLst/>
          </a:prstGeom>
        </p:spPr>
        <p:txBody>
          <a:bodyPr anchor="t" rtlCol="false" tIns="0" lIns="0" bIns="0" rIns="0">
            <a:spAutoFit/>
          </a:bodyPr>
          <a:lstStyle/>
          <a:p>
            <a:pPr algn="ctr">
              <a:lnSpc>
                <a:spcPts val="4199"/>
              </a:lnSpc>
            </a:pPr>
            <a:r>
              <a:rPr lang="en-US" sz="2999">
                <a:solidFill>
                  <a:srgbClr val="037D01"/>
                </a:solidFill>
                <a:latin typeface="Open Sans Extra Bold"/>
                <a:ea typeface="Open Sans Extra Bold"/>
                <a:cs typeface="Open Sans Extra Bold"/>
                <a:sym typeface="Open Sans Extra Bold"/>
              </a:rPr>
              <a:t>2. Tiến hành thiết lập các hàm cho chương trình.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64068" y="2795035"/>
            <a:ext cx="10046182" cy="7253650"/>
          </a:xfrm>
          <a:custGeom>
            <a:avLst/>
            <a:gdLst/>
            <a:ahLst/>
            <a:cxnLst/>
            <a:rect r="r" b="b" t="t" l="l"/>
            <a:pathLst>
              <a:path h="7253650" w="10046182">
                <a:moveTo>
                  <a:pt x="0" y="0"/>
                </a:moveTo>
                <a:lnTo>
                  <a:pt x="10046182" y="0"/>
                </a:lnTo>
                <a:lnTo>
                  <a:pt x="10046182" y="7253650"/>
                </a:lnTo>
                <a:lnTo>
                  <a:pt x="0" y="7253650"/>
                </a:lnTo>
                <a:lnTo>
                  <a:pt x="0" y="0"/>
                </a:lnTo>
                <a:close/>
              </a:path>
            </a:pathLst>
          </a:custGeom>
          <a:blipFill>
            <a:blip r:embed="rId2"/>
            <a:stretch>
              <a:fillRect l="0" t="-736" r="0" b="-736"/>
            </a:stretch>
          </a:blipFill>
        </p:spPr>
      </p:sp>
      <p:sp>
        <p:nvSpPr>
          <p:cNvPr name="TextBox 3" id="3"/>
          <p:cNvSpPr txBox="true"/>
          <p:nvPr/>
        </p:nvSpPr>
        <p:spPr>
          <a:xfrm rot="0">
            <a:off x="1726376" y="733423"/>
            <a:ext cx="6164104"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PHÂN TÍCH BÀI TOÁN</a:t>
            </a:r>
          </a:p>
        </p:txBody>
      </p:sp>
      <p:sp>
        <p:nvSpPr>
          <p:cNvPr name="TextBox 4" id="4"/>
          <p:cNvSpPr txBox="true"/>
          <p:nvPr/>
        </p:nvSpPr>
        <p:spPr>
          <a:xfrm rot="0">
            <a:off x="351656" y="2094116"/>
            <a:ext cx="9589056" cy="495301"/>
          </a:xfrm>
          <a:prstGeom prst="rect">
            <a:avLst/>
          </a:prstGeom>
        </p:spPr>
        <p:txBody>
          <a:bodyPr anchor="t" rtlCol="false" tIns="0" lIns="0" bIns="0" rIns="0">
            <a:spAutoFit/>
          </a:bodyPr>
          <a:lstStyle/>
          <a:p>
            <a:pPr algn="ctr">
              <a:lnSpc>
                <a:spcPts val="4199"/>
              </a:lnSpc>
            </a:pPr>
            <a:r>
              <a:rPr lang="en-US" sz="2999">
                <a:solidFill>
                  <a:srgbClr val="037D01"/>
                </a:solidFill>
                <a:latin typeface="Open Sans Extra Bold"/>
                <a:ea typeface="Open Sans Extra Bold"/>
                <a:cs typeface="Open Sans Extra Bold"/>
                <a:sym typeface="Open Sans Extra Bold"/>
              </a:rPr>
              <a:t>2. Tiến hành thiết lập các hàm cho chương trình.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1962" y="1897587"/>
            <a:ext cx="10666311" cy="7946402"/>
          </a:xfrm>
          <a:custGeom>
            <a:avLst/>
            <a:gdLst/>
            <a:ahLst/>
            <a:cxnLst/>
            <a:rect r="r" b="b" t="t" l="l"/>
            <a:pathLst>
              <a:path h="7946402" w="10666311">
                <a:moveTo>
                  <a:pt x="0" y="0"/>
                </a:moveTo>
                <a:lnTo>
                  <a:pt x="10666311" y="0"/>
                </a:lnTo>
                <a:lnTo>
                  <a:pt x="10666311" y="7946402"/>
                </a:lnTo>
                <a:lnTo>
                  <a:pt x="0" y="7946402"/>
                </a:lnTo>
                <a:lnTo>
                  <a:pt x="0" y="0"/>
                </a:lnTo>
                <a:close/>
              </a:path>
            </a:pathLst>
          </a:custGeom>
          <a:blipFill>
            <a:blip r:embed="rId2"/>
            <a:stretch>
              <a:fillRect l="0" t="0" r="0" b="0"/>
            </a:stretch>
          </a:blipFill>
        </p:spPr>
      </p:sp>
      <p:sp>
        <p:nvSpPr>
          <p:cNvPr name="Freeform 3" id="3"/>
          <p:cNvSpPr/>
          <p:nvPr/>
        </p:nvSpPr>
        <p:spPr>
          <a:xfrm flipH="false" flipV="false" rot="0">
            <a:off x="11626779" y="1195205"/>
            <a:ext cx="5632521" cy="8648785"/>
          </a:xfrm>
          <a:custGeom>
            <a:avLst/>
            <a:gdLst/>
            <a:ahLst/>
            <a:cxnLst/>
            <a:rect r="r" b="b" t="t" l="l"/>
            <a:pathLst>
              <a:path h="8648785" w="5632521">
                <a:moveTo>
                  <a:pt x="0" y="0"/>
                </a:moveTo>
                <a:lnTo>
                  <a:pt x="5632521" y="0"/>
                </a:lnTo>
                <a:lnTo>
                  <a:pt x="5632521" y="8648784"/>
                </a:lnTo>
                <a:lnTo>
                  <a:pt x="0" y="8648784"/>
                </a:lnTo>
                <a:lnTo>
                  <a:pt x="0" y="0"/>
                </a:lnTo>
                <a:close/>
              </a:path>
            </a:pathLst>
          </a:custGeom>
          <a:blipFill>
            <a:blip r:embed="rId3"/>
            <a:stretch>
              <a:fillRect l="0" t="0" r="0" b="0"/>
            </a:stretch>
          </a:blipFill>
        </p:spPr>
      </p:sp>
      <p:sp>
        <p:nvSpPr>
          <p:cNvPr name="TextBox 4" id="4"/>
          <p:cNvSpPr txBox="true"/>
          <p:nvPr/>
        </p:nvSpPr>
        <p:spPr>
          <a:xfrm rot="0">
            <a:off x="1028700" y="-76200"/>
            <a:ext cx="6164104"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PHÂN TÍCH BÀI TOÁN</a:t>
            </a:r>
          </a:p>
        </p:txBody>
      </p:sp>
      <p:sp>
        <p:nvSpPr>
          <p:cNvPr name="TextBox 5" id="5"/>
          <p:cNvSpPr txBox="true"/>
          <p:nvPr/>
        </p:nvSpPr>
        <p:spPr>
          <a:xfrm rot="0">
            <a:off x="201962" y="1015469"/>
            <a:ext cx="9589056" cy="495301"/>
          </a:xfrm>
          <a:prstGeom prst="rect">
            <a:avLst/>
          </a:prstGeom>
        </p:spPr>
        <p:txBody>
          <a:bodyPr anchor="t" rtlCol="false" tIns="0" lIns="0" bIns="0" rIns="0">
            <a:spAutoFit/>
          </a:bodyPr>
          <a:lstStyle/>
          <a:p>
            <a:pPr algn="ctr">
              <a:lnSpc>
                <a:spcPts val="4199"/>
              </a:lnSpc>
            </a:pPr>
            <a:r>
              <a:rPr lang="en-US" sz="2999">
                <a:solidFill>
                  <a:srgbClr val="037D01"/>
                </a:solidFill>
                <a:latin typeface="Open Sans Extra Bold"/>
                <a:ea typeface="Open Sans Extra Bold"/>
                <a:cs typeface="Open Sans Extra Bold"/>
                <a:sym typeface="Open Sans Extra Bold"/>
              </a:rPr>
              <a:t>2. Tiến hành thiết lập các hàm cho chương trình.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4875" y="1915432"/>
            <a:ext cx="8629272" cy="7960503"/>
          </a:xfrm>
          <a:custGeom>
            <a:avLst/>
            <a:gdLst/>
            <a:ahLst/>
            <a:cxnLst/>
            <a:rect r="r" b="b" t="t" l="l"/>
            <a:pathLst>
              <a:path h="7960503" w="8629272">
                <a:moveTo>
                  <a:pt x="0" y="0"/>
                </a:moveTo>
                <a:lnTo>
                  <a:pt x="8629271" y="0"/>
                </a:lnTo>
                <a:lnTo>
                  <a:pt x="8629271" y="7960504"/>
                </a:lnTo>
                <a:lnTo>
                  <a:pt x="0" y="7960504"/>
                </a:lnTo>
                <a:lnTo>
                  <a:pt x="0" y="0"/>
                </a:lnTo>
                <a:close/>
              </a:path>
            </a:pathLst>
          </a:custGeom>
          <a:blipFill>
            <a:blip r:embed="rId2"/>
            <a:stretch>
              <a:fillRect l="0" t="0" r="0" b="0"/>
            </a:stretch>
          </a:blipFill>
        </p:spPr>
      </p:sp>
      <p:sp>
        <p:nvSpPr>
          <p:cNvPr name="Freeform 3" id="3"/>
          <p:cNvSpPr/>
          <p:nvPr/>
        </p:nvSpPr>
        <p:spPr>
          <a:xfrm flipH="false" flipV="false" rot="0">
            <a:off x="11076608" y="0"/>
            <a:ext cx="6496097" cy="10270509"/>
          </a:xfrm>
          <a:custGeom>
            <a:avLst/>
            <a:gdLst/>
            <a:ahLst/>
            <a:cxnLst/>
            <a:rect r="r" b="b" t="t" l="l"/>
            <a:pathLst>
              <a:path h="10270509" w="6496097">
                <a:moveTo>
                  <a:pt x="0" y="0"/>
                </a:moveTo>
                <a:lnTo>
                  <a:pt x="6496097" y="0"/>
                </a:lnTo>
                <a:lnTo>
                  <a:pt x="6496097" y="10270509"/>
                </a:lnTo>
                <a:lnTo>
                  <a:pt x="0" y="10270509"/>
                </a:lnTo>
                <a:lnTo>
                  <a:pt x="0" y="0"/>
                </a:lnTo>
                <a:close/>
              </a:path>
            </a:pathLst>
          </a:custGeom>
          <a:blipFill>
            <a:blip r:embed="rId3"/>
            <a:stretch>
              <a:fillRect l="0" t="0" r="0" b="0"/>
            </a:stretch>
          </a:blipFill>
        </p:spPr>
      </p:sp>
      <p:sp>
        <p:nvSpPr>
          <p:cNvPr name="TextBox 4" id="4"/>
          <p:cNvSpPr txBox="true"/>
          <p:nvPr/>
        </p:nvSpPr>
        <p:spPr>
          <a:xfrm rot="0">
            <a:off x="1181100" y="76200"/>
            <a:ext cx="6164104" cy="75247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ea typeface="Open Sans Extra Bold"/>
                <a:cs typeface="Open Sans Extra Bold"/>
                <a:sym typeface="Open Sans Extra Bold"/>
              </a:rPr>
              <a:t>PHÂN TÍCH BÀI TOÁN</a:t>
            </a:r>
          </a:p>
        </p:txBody>
      </p:sp>
      <p:sp>
        <p:nvSpPr>
          <p:cNvPr name="TextBox 5" id="5"/>
          <p:cNvSpPr txBox="true"/>
          <p:nvPr/>
        </p:nvSpPr>
        <p:spPr>
          <a:xfrm rot="0">
            <a:off x="301403" y="981075"/>
            <a:ext cx="9589056" cy="495301"/>
          </a:xfrm>
          <a:prstGeom prst="rect">
            <a:avLst/>
          </a:prstGeom>
        </p:spPr>
        <p:txBody>
          <a:bodyPr anchor="t" rtlCol="false" tIns="0" lIns="0" bIns="0" rIns="0">
            <a:spAutoFit/>
          </a:bodyPr>
          <a:lstStyle/>
          <a:p>
            <a:pPr algn="ctr">
              <a:lnSpc>
                <a:spcPts val="4199"/>
              </a:lnSpc>
            </a:pPr>
            <a:r>
              <a:rPr lang="en-US" sz="2999">
                <a:solidFill>
                  <a:srgbClr val="037D01"/>
                </a:solidFill>
                <a:latin typeface="Open Sans Extra Bold"/>
                <a:ea typeface="Open Sans Extra Bold"/>
                <a:cs typeface="Open Sans Extra Bold"/>
                <a:sym typeface="Open Sans Extra Bold"/>
              </a:rPr>
              <a:t>2. Tiến hành thiết lập các hàm cho chương trình.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6040" y="4055257"/>
            <a:ext cx="10239631" cy="4225879"/>
          </a:xfrm>
          <a:custGeom>
            <a:avLst/>
            <a:gdLst/>
            <a:ahLst/>
            <a:cxnLst/>
            <a:rect r="r" b="b" t="t" l="l"/>
            <a:pathLst>
              <a:path h="4225879" w="10239631">
                <a:moveTo>
                  <a:pt x="0" y="0"/>
                </a:moveTo>
                <a:lnTo>
                  <a:pt x="10239630" y="0"/>
                </a:lnTo>
                <a:lnTo>
                  <a:pt x="10239630" y="4225879"/>
                </a:lnTo>
                <a:lnTo>
                  <a:pt x="0" y="4225879"/>
                </a:lnTo>
                <a:lnTo>
                  <a:pt x="0" y="0"/>
                </a:lnTo>
                <a:close/>
              </a:path>
            </a:pathLst>
          </a:custGeom>
          <a:blipFill>
            <a:blip r:embed="rId2"/>
            <a:stretch>
              <a:fillRect l="0" t="0" r="0" b="0"/>
            </a:stretch>
          </a:blipFill>
        </p:spPr>
      </p:sp>
      <p:sp>
        <p:nvSpPr>
          <p:cNvPr name="Freeform 3" id="3"/>
          <p:cNvSpPr/>
          <p:nvPr/>
        </p:nvSpPr>
        <p:spPr>
          <a:xfrm flipH="false" flipV="false" rot="0">
            <a:off x="0" y="3139551"/>
            <a:ext cx="10053590" cy="915706"/>
          </a:xfrm>
          <a:custGeom>
            <a:avLst/>
            <a:gdLst/>
            <a:ahLst/>
            <a:cxnLst/>
            <a:rect r="r" b="b" t="t" l="l"/>
            <a:pathLst>
              <a:path h="915706" w="10053590">
                <a:moveTo>
                  <a:pt x="0" y="0"/>
                </a:moveTo>
                <a:lnTo>
                  <a:pt x="10053590" y="0"/>
                </a:lnTo>
                <a:lnTo>
                  <a:pt x="10053590" y="915706"/>
                </a:lnTo>
                <a:lnTo>
                  <a:pt x="0" y="915706"/>
                </a:lnTo>
                <a:lnTo>
                  <a:pt x="0" y="0"/>
                </a:lnTo>
                <a:close/>
              </a:path>
            </a:pathLst>
          </a:custGeom>
          <a:blipFill>
            <a:blip r:embed="rId3"/>
            <a:stretch>
              <a:fillRect l="0" t="0" r="-1809" b="0"/>
            </a:stretch>
          </a:blipFill>
        </p:spPr>
      </p:sp>
      <p:sp>
        <p:nvSpPr>
          <p:cNvPr name="Freeform 4" id="4"/>
          <p:cNvSpPr/>
          <p:nvPr/>
        </p:nvSpPr>
        <p:spPr>
          <a:xfrm flipH="false" flipV="false" rot="0">
            <a:off x="10556564" y="2005864"/>
            <a:ext cx="6888092" cy="6275273"/>
          </a:xfrm>
          <a:custGeom>
            <a:avLst/>
            <a:gdLst/>
            <a:ahLst/>
            <a:cxnLst/>
            <a:rect r="r" b="b" t="t" l="l"/>
            <a:pathLst>
              <a:path h="6275273" w="6888092">
                <a:moveTo>
                  <a:pt x="0" y="0"/>
                </a:moveTo>
                <a:lnTo>
                  <a:pt x="6888092" y="0"/>
                </a:lnTo>
                <a:lnTo>
                  <a:pt x="6888092" y="6275272"/>
                </a:lnTo>
                <a:lnTo>
                  <a:pt x="0" y="6275272"/>
                </a:lnTo>
                <a:lnTo>
                  <a:pt x="0" y="0"/>
                </a:lnTo>
                <a:close/>
              </a:path>
            </a:pathLst>
          </a:custGeom>
          <a:blipFill>
            <a:blip r:embed="rId4"/>
            <a:stretch>
              <a:fillRect l="0" t="0" r="0" b="0"/>
            </a:stretch>
          </a:blipFill>
        </p:spPr>
      </p:sp>
      <p:sp>
        <p:nvSpPr>
          <p:cNvPr name="TextBox 5" id="5"/>
          <p:cNvSpPr txBox="true"/>
          <p:nvPr/>
        </p:nvSpPr>
        <p:spPr>
          <a:xfrm rot="0">
            <a:off x="1723888" y="266700"/>
            <a:ext cx="5751909" cy="76200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Open Sans Extra Bold"/>
                <a:ea typeface="Open Sans Extra Bold"/>
                <a:cs typeface="Open Sans Extra Bold"/>
                <a:sym typeface="Open Sans Extra Bold"/>
              </a:rPr>
              <a:t>KẾT QUẢ ĐẠT ĐƯỢC</a:t>
            </a:r>
          </a:p>
        </p:txBody>
      </p:sp>
      <p:sp>
        <p:nvSpPr>
          <p:cNvPr name="TextBox 6" id="6"/>
          <p:cNvSpPr txBox="true"/>
          <p:nvPr/>
        </p:nvSpPr>
        <p:spPr>
          <a:xfrm rot="0">
            <a:off x="2673983" y="2256228"/>
            <a:ext cx="3142655"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Extra Bold"/>
                <a:ea typeface="Open Sans Extra Bold"/>
                <a:cs typeface="Open Sans Extra Bold"/>
                <a:sym typeface="Open Sans Extra Bold"/>
              </a:rPr>
              <a:t>Màn hình chính </a:t>
            </a:r>
          </a:p>
        </p:txBody>
      </p:sp>
      <p:sp>
        <p:nvSpPr>
          <p:cNvPr name="TextBox 7" id="7"/>
          <p:cNvSpPr txBox="true"/>
          <p:nvPr/>
        </p:nvSpPr>
        <p:spPr>
          <a:xfrm rot="0">
            <a:off x="11213243" y="971550"/>
            <a:ext cx="4546759"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Extra Bold"/>
                <a:ea typeface="Open Sans Extra Bold"/>
                <a:cs typeface="Open Sans Extra Bold"/>
                <a:sym typeface="Open Sans Extra Bold"/>
              </a:rPr>
              <a:t>Chức năng tìm kiếm từ</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882" y="3345233"/>
            <a:ext cx="8472901" cy="5913067"/>
          </a:xfrm>
          <a:custGeom>
            <a:avLst/>
            <a:gdLst/>
            <a:ahLst/>
            <a:cxnLst/>
            <a:rect r="r" b="b" t="t" l="l"/>
            <a:pathLst>
              <a:path h="5913067" w="8472901">
                <a:moveTo>
                  <a:pt x="0" y="0"/>
                </a:moveTo>
                <a:lnTo>
                  <a:pt x="8472902" y="0"/>
                </a:lnTo>
                <a:lnTo>
                  <a:pt x="8472902" y="5913067"/>
                </a:lnTo>
                <a:lnTo>
                  <a:pt x="0" y="5913067"/>
                </a:lnTo>
                <a:lnTo>
                  <a:pt x="0" y="0"/>
                </a:lnTo>
                <a:close/>
              </a:path>
            </a:pathLst>
          </a:custGeom>
          <a:blipFill>
            <a:blip r:embed="rId2"/>
            <a:stretch>
              <a:fillRect l="0" t="0" r="0" b="0"/>
            </a:stretch>
          </a:blipFill>
        </p:spPr>
      </p:sp>
      <p:sp>
        <p:nvSpPr>
          <p:cNvPr name="Freeform 3" id="3"/>
          <p:cNvSpPr/>
          <p:nvPr/>
        </p:nvSpPr>
        <p:spPr>
          <a:xfrm flipH="false" flipV="false" rot="0">
            <a:off x="9555068" y="3344078"/>
            <a:ext cx="8971247" cy="5799270"/>
          </a:xfrm>
          <a:custGeom>
            <a:avLst/>
            <a:gdLst/>
            <a:ahLst/>
            <a:cxnLst/>
            <a:rect r="r" b="b" t="t" l="l"/>
            <a:pathLst>
              <a:path h="5799270" w="8971247">
                <a:moveTo>
                  <a:pt x="0" y="0"/>
                </a:moveTo>
                <a:lnTo>
                  <a:pt x="8971247" y="0"/>
                </a:lnTo>
                <a:lnTo>
                  <a:pt x="8971247" y="5799270"/>
                </a:lnTo>
                <a:lnTo>
                  <a:pt x="0" y="5799270"/>
                </a:lnTo>
                <a:lnTo>
                  <a:pt x="0" y="0"/>
                </a:lnTo>
                <a:close/>
              </a:path>
            </a:pathLst>
          </a:custGeom>
          <a:blipFill>
            <a:blip r:embed="rId3"/>
            <a:stretch>
              <a:fillRect l="0" t="0" r="0" b="0"/>
            </a:stretch>
          </a:blipFill>
        </p:spPr>
      </p:sp>
      <p:sp>
        <p:nvSpPr>
          <p:cNvPr name="TextBox 4" id="4"/>
          <p:cNvSpPr txBox="true"/>
          <p:nvPr/>
        </p:nvSpPr>
        <p:spPr>
          <a:xfrm rot="0">
            <a:off x="438314" y="2080738"/>
            <a:ext cx="6184106"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Extra Bold"/>
                <a:ea typeface="Open Sans Extra Bold"/>
                <a:cs typeface="Open Sans Extra Bold"/>
                <a:sym typeface="Open Sans Extra Bold"/>
              </a:rPr>
              <a:t>Chức năng thêm từ vào từ điển</a:t>
            </a:r>
          </a:p>
        </p:txBody>
      </p:sp>
      <p:sp>
        <p:nvSpPr>
          <p:cNvPr name="TextBox 5" id="5"/>
          <p:cNvSpPr txBox="true"/>
          <p:nvPr/>
        </p:nvSpPr>
        <p:spPr>
          <a:xfrm rot="0">
            <a:off x="9681743" y="2080738"/>
            <a:ext cx="7080171"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Extra Bold"/>
                <a:ea typeface="Open Sans Extra Bold"/>
                <a:cs typeface="Open Sans Extra Bold"/>
                <a:sym typeface="Open Sans Extra Bold"/>
              </a:rPr>
              <a:t>Chức năng chỉnh sửa từ vào từ điển</a:t>
            </a:r>
          </a:p>
        </p:txBody>
      </p:sp>
      <p:sp>
        <p:nvSpPr>
          <p:cNvPr name="TextBox 6" id="6"/>
          <p:cNvSpPr txBox="true"/>
          <p:nvPr/>
        </p:nvSpPr>
        <p:spPr>
          <a:xfrm rot="0">
            <a:off x="6268045" y="266700"/>
            <a:ext cx="5751909" cy="76200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Open Sans Extra Bold"/>
                <a:ea typeface="Open Sans Extra Bold"/>
                <a:cs typeface="Open Sans Extra Bold"/>
                <a:sym typeface="Open Sans Extra Bold"/>
              </a:rPr>
              <a:t>KẾT QUẢ ĐẠT ĐƯỢC</a:t>
            </a:r>
          </a:p>
        </p:txBody>
      </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99879" y="6820249"/>
            <a:ext cx="8779014" cy="1486600"/>
            <a:chOff x="0" y="0"/>
            <a:chExt cx="11705353" cy="1982133"/>
          </a:xfrm>
        </p:grpSpPr>
        <p:grpSp>
          <p:nvGrpSpPr>
            <p:cNvPr name="Group 3" id="3"/>
            <p:cNvGrpSpPr/>
            <p:nvPr/>
          </p:nvGrpSpPr>
          <p:grpSpPr>
            <a:xfrm rot="0">
              <a:off x="359119" y="0"/>
              <a:ext cx="11346233" cy="1982133"/>
              <a:chOff x="0" y="0"/>
              <a:chExt cx="2942487" cy="514038"/>
            </a:xfrm>
          </p:grpSpPr>
          <p:sp>
            <p:nvSpPr>
              <p:cNvPr name="Freeform 4" id="4"/>
              <p:cNvSpPr/>
              <p:nvPr/>
            </p:nvSpPr>
            <p:spPr>
              <a:xfrm flipH="false" flipV="false" rot="0">
                <a:off x="0" y="0"/>
                <a:ext cx="2942487" cy="514038"/>
              </a:xfrm>
              <a:custGeom>
                <a:avLst/>
                <a:gdLst/>
                <a:ahLst/>
                <a:cxnLst/>
                <a:rect r="r" b="b" t="t" l="l"/>
                <a:pathLst>
                  <a:path h="514038" w="2942487">
                    <a:moveTo>
                      <a:pt x="22167" y="0"/>
                    </a:moveTo>
                    <a:lnTo>
                      <a:pt x="2920320" y="0"/>
                    </a:lnTo>
                    <a:cubicBezTo>
                      <a:pt x="2932562" y="0"/>
                      <a:pt x="2942487" y="9925"/>
                      <a:pt x="2942487" y="22167"/>
                    </a:cubicBezTo>
                    <a:lnTo>
                      <a:pt x="2942487" y="491871"/>
                    </a:lnTo>
                    <a:cubicBezTo>
                      <a:pt x="2942487" y="497750"/>
                      <a:pt x="2940151" y="503389"/>
                      <a:pt x="2935994" y="507546"/>
                    </a:cubicBezTo>
                    <a:cubicBezTo>
                      <a:pt x="2931837" y="511703"/>
                      <a:pt x="2926199" y="514038"/>
                      <a:pt x="2920320" y="514038"/>
                    </a:cubicBezTo>
                    <a:lnTo>
                      <a:pt x="22167" y="514038"/>
                    </a:lnTo>
                    <a:cubicBezTo>
                      <a:pt x="9925" y="514038"/>
                      <a:pt x="0" y="504114"/>
                      <a:pt x="0" y="491871"/>
                    </a:cubicBezTo>
                    <a:lnTo>
                      <a:pt x="0" y="22167"/>
                    </a:lnTo>
                    <a:cubicBezTo>
                      <a:pt x="0" y="9925"/>
                      <a:pt x="9925" y="0"/>
                      <a:pt x="22167" y="0"/>
                    </a:cubicBezTo>
                    <a:close/>
                  </a:path>
                </a:pathLst>
              </a:custGeom>
              <a:solidFill>
                <a:srgbClr val="CCCCCC"/>
              </a:solidFill>
              <a:ln w="38100" cap="rnd">
                <a:solidFill>
                  <a:srgbClr val="145DA0"/>
                </a:solidFill>
                <a:prstDash val="solid"/>
                <a:round/>
              </a:ln>
            </p:spPr>
          </p:sp>
          <p:sp>
            <p:nvSpPr>
              <p:cNvPr name="TextBox 5" id="5"/>
              <p:cNvSpPr txBox="true"/>
              <p:nvPr/>
            </p:nvSpPr>
            <p:spPr>
              <a:xfrm>
                <a:off x="0" y="-38100"/>
                <a:ext cx="2942487" cy="55213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 id="6"/>
            <p:cNvSpPr txBox="true"/>
            <p:nvPr/>
          </p:nvSpPr>
          <p:spPr>
            <a:xfrm rot="0">
              <a:off x="0" y="646380"/>
              <a:ext cx="11346233" cy="612391"/>
            </a:xfrm>
            <a:prstGeom prst="rect">
              <a:avLst/>
            </a:prstGeom>
          </p:spPr>
          <p:txBody>
            <a:bodyPr anchor="t" rtlCol="false" tIns="0" lIns="0" bIns="0" rIns="0">
              <a:spAutoFit/>
            </a:bodyPr>
            <a:lstStyle/>
            <a:p>
              <a:pPr algn="ctr">
                <a:lnSpc>
                  <a:spcPts val="3953"/>
                </a:lnSpc>
                <a:spcBef>
                  <a:spcPct val="0"/>
                </a:spcBef>
              </a:pPr>
              <a:r>
                <a:rPr lang="en-US" sz="2823">
                  <a:solidFill>
                    <a:srgbClr val="000000"/>
                  </a:solidFill>
                  <a:latin typeface="Open Sans Extra Bold"/>
                  <a:ea typeface="Open Sans Extra Bold"/>
                  <a:cs typeface="Open Sans Extra Bold"/>
                  <a:sym typeface="Open Sans Extra Bold"/>
                </a:rPr>
                <a:t>Chưa hổ trợ UTF-8</a:t>
              </a:r>
            </a:p>
          </p:txBody>
        </p:sp>
      </p:grpSp>
      <p:grpSp>
        <p:nvGrpSpPr>
          <p:cNvPr name="Group 7" id="7"/>
          <p:cNvGrpSpPr/>
          <p:nvPr/>
        </p:nvGrpSpPr>
        <p:grpSpPr>
          <a:xfrm rot="0">
            <a:off x="4407502" y="8535448"/>
            <a:ext cx="8731353" cy="1454206"/>
            <a:chOff x="0" y="0"/>
            <a:chExt cx="11641803" cy="1938941"/>
          </a:xfrm>
        </p:grpSpPr>
        <p:grpSp>
          <p:nvGrpSpPr>
            <p:cNvPr name="Group 8" id="8"/>
            <p:cNvGrpSpPr/>
            <p:nvPr/>
          </p:nvGrpSpPr>
          <p:grpSpPr>
            <a:xfrm rot="0">
              <a:off x="0" y="0"/>
              <a:ext cx="11641803" cy="1938941"/>
              <a:chOff x="0" y="0"/>
              <a:chExt cx="2942487" cy="490071"/>
            </a:xfrm>
          </p:grpSpPr>
          <p:sp>
            <p:nvSpPr>
              <p:cNvPr name="Freeform 9" id="9"/>
              <p:cNvSpPr/>
              <p:nvPr/>
            </p:nvSpPr>
            <p:spPr>
              <a:xfrm flipH="false" flipV="false" rot="0">
                <a:off x="0" y="0"/>
                <a:ext cx="2942487" cy="490071"/>
              </a:xfrm>
              <a:custGeom>
                <a:avLst/>
                <a:gdLst/>
                <a:ahLst/>
                <a:cxnLst/>
                <a:rect r="r" b="b" t="t" l="l"/>
                <a:pathLst>
                  <a:path h="490071" w="2942487">
                    <a:moveTo>
                      <a:pt x="22167" y="0"/>
                    </a:moveTo>
                    <a:lnTo>
                      <a:pt x="2920320" y="0"/>
                    </a:lnTo>
                    <a:cubicBezTo>
                      <a:pt x="2932562" y="0"/>
                      <a:pt x="2942487" y="9925"/>
                      <a:pt x="2942487" y="22167"/>
                    </a:cubicBezTo>
                    <a:lnTo>
                      <a:pt x="2942487" y="467904"/>
                    </a:lnTo>
                    <a:cubicBezTo>
                      <a:pt x="2942487" y="473783"/>
                      <a:pt x="2940151" y="479421"/>
                      <a:pt x="2935994" y="483578"/>
                    </a:cubicBezTo>
                    <a:cubicBezTo>
                      <a:pt x="2931837" y="487735"/>
                      <a:pt x="2926199" y="490071"/>
                      <a:pt x="2920320" y="490071"/>
                    </a:cubicBezTo>
                    <a:lnTo>
                      <a:pt x="22167" y="490071"/>
                    </a:lnTo>
                    <a:cubicBezTo>
                      <a:pt x="16288" y="490071"/>
                      <a:pt x="10650" y="487735"/>
                      <a:pt x="6493" y="483578"/>
                    </a:cubicBezTo>
                    <a:cubicBezTo>
                      <a:pt x="2335" y="479421"/>
                      <a:pt x="0" y="473783"/>
                      <a:pt x="0" y="467904"/>
                    </a:cubicBezTo>
                    <a:lnTo>
                      <a:pt x="0" y="22167"/>
                    </a:lnTo>
                    <a:cubicBezTo>
                      <a:pt x="0" y="9925"/>
                      <a:pt x="9925" y="0"/>
                      <a:pt x="22167" y="0"/>
                    </a:cubicBezTo>
                    <a:close/>
                  </a:path>
                </a:pathLst>
              </a:custGeom>
              <a:solidFill>
                <a:srgbClr val="CCCCCC"/>
              </a:solidFill>
              <a:ln w="38100" cap="rnd">
                <a:solidFill>
                  <a:srgbClr val="145DA0"/>
                </a:solidFill>
                <a:prstDash val="solid"/>
                <a:round/>
              </a:ln>
            </p:spPr>
          </p:sp>
          <p:sp>
            <p:nvSpPr>
              <p:cNvPr name="TextBox 10" id="10"/>
              <p:cNvSpPr txBox="true"/>
              <p:nvPr/>
            </p:nvSpPr>
            <p:spPr>
              <a:xfrm>
                <a:off x="0" y="-38100"/>
                <a:ext cx="2942487" cy="52817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0" y="299334"/>
              <a:ext cx="11641803" cy="1283123"/>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Open Sans Extra Bold"/>
                  <a:ea typeface="Open Sans Extra Bold"/>
                  <a:cs typeface="Open Sans Extra Bold"/>
                  <a:sym typeface="Open Sans Extra Bold"/>
                </a:rPr>
                <a:t>Cải thiện giao diện để trực tiếp tương tác với người dùng.</a:t>
              </a:r>
            </a:p>
          </p:txBody>
        </p:sp>
      </p:grpSp>
      <p:grpSp>
        <p:nvGrpSpPr>
          <p:cNvPr name="Group 12" id="12"/>
          <p:cNvGrpSpPr/>
          <p:nvPr/>
        </p:nvGrpSpPr>
        <p:grpSpPr>
          <a:xfrm rot="0">
            <a:off x="9444328" y="6820249"/>
            <a:ext cx="8509675" cy="1486600"/>
            <a:chOff x="0" y="0"/>
            <a:chExt cx="11346233" cy="1982133"/>
          </a:xfrm>
        </p:grpSpPr>
        <p:grpSp>
          <p:nvGrpSpPr>
            <p:cNvPr name="Group 13" id="13"/>
            <p:cNvGrpSpPr/>
            <p:nvPr/>
          </p:nvGrpSpPr>
          <p:grpSpPr>
            <a:xfrm rot="0">
              <a:off x="0" y="0"/>
              <a:ext cx="11346233" cy="1982133"/>
              <a:chOff x="0" y="0"/>
              <a:chExt cx="2942487" cy="514038"/>
            </a:xfrm>
          </p:grpSpPr>
          <p:sp>
            <p:nvSpPr>
              <p:cNvPr name="Freeform 14" id="14"/>
              <p:cNvSpPr/>
              <p:nvPr/>
            </p:nvSpPr>
            <p:spPr>
              <a:xfrm flipH="false" flipV="false" rot="0">
                <a:off x="0" y="0"/>
                <a:ext cx="2942487" cy="514038"/>
              </a:xfrm>
              <a:custGeom>
                <a:avLst/>
                <a:gdLst/>
                <a:ahLst/>
                <a:cxnLst/>
                <a:rect r="r" b="b" t="t" l="l"/>
                <a:pathLst>
                  <a:path h="514038" w="2942487">
                    <a:moveTo>
                      <a:pt x="22744" y="0"/>
                    </a:moveTo>
                    <a:lnTo>
                      <a:pt x="2919742" y="0"/>
                    </a:lnTo>
                    <a:cubicBezTo>
                      <a:pt x="2932304" y="0"/>
                      <a:pt x="2942487" y="10183"/>
                      <a:pt x="2942487" y="22744"/>
                    </a:cubicBezTo>
                    <a:lnTo>
                      <a:pt x="2942487" y="491294"/>
                    </a:lnTo>
                    <a:cubicBezTo>
                      <a:pt x="2942487" y="497326"/>
                      <a:pt x="2940090" y="503111"/>
                      <a:pt x="2935825" y="507377"/>
                    </a:cubicBezTo>
                    <a:cubicBezTo>
                      <a:pt x="2931560" y="511642"/>
                      <a:pt x="2925775" y="514038"/>
                      <a:pt x="2919742" y="514038"/>
                    </a:cubicBezTo>
                    <a:lnTo>
                      <a:pt x="22744" y="514038"/>
                    </a:lnTo>
                    <a:cubicBezTo>
                      <a:pt x="16712" y="514038"/>
                      <a:pt x="10927" y="511642"/>
                      <a:pt x="6662" y="507377"/>
                    </a:cubicBezTo>
                    <a:cubicBezTo>
                      <a:pt x="2396" y="503111"/>
                      <a:pt x="0" y="497326"/>
                      <a:pt x="0" y="491294"/>
                    </a:cubicBezTo>
                    <a:lnTo>
                      <a:pt x="0" y="22744"/>
                    </a:lnTo>
                    <a:cubicBezTo>
                      <a:pt x="0" y="16712"/>
                      <a:pt x="2396" y="10927"/>
                      <a:pt x="6662" y="6662"/>
                    </a:cubicBezTo>
                    <a:cubicBezTo>
                      <a:pt x="10927" y="2396"/>
                      <a:pt x="16712" y="0"/>
                      <a:pt x="22744" y="0"/>
                    </a:cubicBezTo>
                    <a:close/>
                  </a:path>
                </a:pathLst>
              </a:custGeom>
              <a:solidFill>
                <a:srgbClr val="CCCCCC"/>
              </a:solidFill>
              <a:ln w="38100" cap="rnd">
                <a:solidFill>
                  <a:srgbClr val="145DA0"/>
                </a:solidFill>
                <a:prstDash val="solid"/>
                <a:round/>
              </a:ln>
            </p:spPr>
          </p:sp>
          <p:sp>
            <p:nvSpPr>
              <p:cNvPr name="TextBox 15" id="15"/>
              <p:cNvSpPr txBox="true"/>
              <p:nvPr/>
            </p:nvSpPr>
            <p:spPr>
              <a:xfrm>
                <a:off x="0" y="-38100"/>
                <a:ext cx="2942487" cy="552138"/>
              </a:xfrm>
              <a:prstGeom prst="rect">
                <a:avLst/>
              </a:prstGeom>
            </p:spPr>
            <p:txBody>
              <a:bodyPr anchor="ctr" rtlCol="false" tIns="49510" lIns="49510" bIns="49510" rIns="49510"/>
              <a:lstStyle/>
              <a:p>
                <a:pPr algn="ctr" marL="0" indent="0" lvl="0">
                  <a:lnSpc>
                    <a:spcPts val="2659"/>
                  </a:lnSpc>
                  <a:spcBef>
                    <a:spcPct val="0"/>
                  </a:spcBef>
                </a:pPr>
              </a:p>
            </p:txBody>
          </p:sp>
        </p:grpSp>
        <p:sp>
          <p:nvSpPr>
            <p:cNvPr name="TextBox 16" id="16"/>
            <p:cNvSpPr txBox="true"/>
            <p:nvPr/>
          </p:nvSpPr>
          <p:spPr>
            <a:xfrm rot="0">
              <a:off x="0" y="661058"/>
              <a:ext cx="11346233" cy="612391"/>
            </a:xfrm>
            <a:prstGeom prst="rect">
              <a:avLst/>
            </a:prstGeom>
          </p:spPr>
          <p:txBody>
            <a:bodyPr anchor="t" rtlCol="false" tIns="0" lIns="0" bIns="0" rIns="0">
              <a:spAutoFit/>
            </a:bodyPr>
            <a:lstStyle/>
            <a:p>
              <a:pPr algn="ctr">
                <a:lnSpc>
                  <a:spcPts val="3953"/>
                </a:lnSpc>
                <a:spcBef>
                  <a:spcPct val="0"/>
                </a:spcBef>
              </a:pPr>
              <a:r>
                <a:rPr lang="en-US" sz="2823">
                  <a:solidFill>
                    <a:srgbClr val="000000"/>
                  </a:solidFill>
                  <a:latin typeface="Open Sans Extra Bold"/>
                  <a:ea typeface="Open Sans Extra Bold"/>
                  <a:cs typeface="Open Sans Extra Bold"/>
                  <a:sym typeface="Open Sans Extra Bold"/>
                </a:rPr>
                <a:t>Số lượng từ vựng trong từ điển còn hạn chế</a:t>
              </a:r>
            </a:p>
          </p:txBody>
        </p:sp>
      </p:grpSp>
      <p:grpSp>
        <p:nvGrpSpPr>
          <p:cNvPr name="Group 17" id="17"/>
          <p:cNvGrpSpPr/>
          <p:nvPr/>
        </p:nvGrpSpPr>
        <p:grpSpPr>
          <a:xfrm rot="0">
            <a:off x="287334" y="1028700"/>
            <a:ext cx="8509675" cy="1486600"/>
            <a:chOff x="0" y="0"/>
            <a:chExt cx="2942487" cy="514038"/>
          </a:xfrm>
        </p:grpSpPr>
        <p:sp>
          <p:nvSpPr>
            <p:cNvPr name="Freeform 18" id="18"/>
            <p:cNvSpPr/>
            <p:nvPr/>
          </p:nvSpPr>
          <p:spPr>
            <a:xfrm flipH="false" flipV="false" rot="0">
              <a:off x="0" y="0"/>
              <a:ext cx="2942487" cy="514038"/>
            </a:xfrm>
            <a:custGeom>
              <a:avLst/>
              <a:gdLst/>
              <a:ahLst/>
              <a:cxnLst/>
              <a:rect r="r" b="b" t="t" l="l"/>
              <a:pathLst>
                <a:path h="514038" w="2942487">
                  <a:moveTo>
                    <a:pt x="22744" y="0"/>
                  </a:moveTo>
                  <a:lnTo>
                    <a:pt x="2919742" y="0"/>
                  </a:lnTo>
                  <a:cubicBezTo>
                    <a:pt x="2932304" y="0"/>
                    <a:pt x="2942487" y="10183"/>
                    <a:pt x="2942487" y="22744"/>
                  </a:cubicBezTo>
                  <a:lnTo>
                    <a:pt x="2942487" y="491294"/>
                  </a:lnTo>
                  <a:cubicBezTo>
                    <a:pt x="2942487" y="497326"/>
                    <a:pt x="2940090" y="503111"/>
                    <a:pt x="2935825" y="507377"/>
                  </a:cubicBezTo>
                  <a:cubicBezTo>
                    <a:pt x="2931560" y="511642"/>
                    <a:pt x="2925775" y="514038"/>
                    <a:pt x="2919742" y="514038"/>
                  </a:cubicBezTo>
                  <a:lnTo>
                    <a:pt x="22744" y="514038"/>
                  </a:lnTo>
                  <a:cubicBezTo>
                    <a:pt x="16712" y="514038"/>
                    <a:pt x="10927" y="511642"/>
                    <a:pt x="6662" y="507377"/>
                  </a:cubicBezTo>
                  <a:cubicBezTo>
                    <a:pt x="2396" y="503111"/>
                    <a:pt x="0" y="497326"/>
                    <a:pt x="0" y="491294"/>
                  </a:cubicBezTo>
                  <a:lnTo>
                    <a:pt x="0" y="22744"/>
                  </a:lnTo>
                  <a:cubicBezTo>
                    <a:pt x="0" y="16712"/>
                    <a:pt x="2396" y="10927"/>
                    <a:pt x="6662" y="6662"/>
                  </a:cubicBezTo>
                  <a:cubicBezTo>
                    <a:pt x="10927" y="2396"/>
                    <a:pt x="16712" y="0"/>
                    <a:pt x="22744" y="0"/>
                  </a:cubicBezTo>
                  <a:close/>
                </a:path>
              </a:pathLst>
            </a:custGeom>
            <a:solidFill>
              <a:srgbClr val="CCCCCC"/>
            </a:solidFill>
            <a:ln w="38100" cap="rnd">
              <a:solidFill>
                <a:srgbClr val="145DA0"/>
              </a:solidFill>
              <a:prstDash val="solid"/>
              <a:round/>
            </a:ln>
          </p:spPr>
        </p:sp>
        <p:sp>
          <p:nvSpPr>
            <p:cNvPr name="TextBox 19" id="19"/>
            <p:cNvSpPr txBox="true"/>
            <p:nvPr/>
          </p:nvSpPr>
          <p:spPr>
            <a:xfrm>
              <a:off x="0" y="-38100"/>
              <a:ext cx="2942487" cy="552138"/>
            </a:xfrm>
            <a:prstGeom prst="rect">
              <a:avLst/>
            </a:prstGeom>
          </p:spPr>
          <p:txBody>
            <a:bodyPr anchor="ctr" rtlCol="false" tIns="49510" lIns="49510" bIns="49510" rIns="49510"/>
            <a:lstStyle/>
            <a:p>
              <a:pPr algn="ctr" marL="0" indent="0" lvl="0">
                <a:lnSpc>
                  <a:spcPts val="2659"/>
                </a:lnSpc>
                <a:spcBef>
                  <a:spcPct val="0"/>
                </a:spcBef>
              </a:pPr>
            </a:p>
          </p:txBody>
        </p:sp>
      </p:grpSp>
      <p:sp>
        <p:nvSpPr>
          <p:cNvPr name="TextBox 20" id="20"/>
          <p:cNvSpPr txBox="true"/>
          <p:nvPr/>
        </p:nvSpPr>
        <p:spPr>
          <a:xfrm rot="0">
            <a:off x="263503" y="1300498"/>
            <a:ext cx="8509675" cy="895380"/>
          </a:xfrm>
          <a:prstGeom prst="rect">
            <a:avLst/>
          </a:prstGeom>
        </p:spPr>
        <p:txBody>
          <a:bodyPr anchor="t" rtlCol="false" tIns="0" lIns="0" bIns="0" rIns="0">
            <a:spAutoFit/>
          </a:bodyPr>
          <a:lstStyle/>
          <a:p>
            <a:pPr algn="ctr">
              <a:lnSpc>
                <a:spcPts val="3673"/>
              </a:lnSpc>
              <a:spcBef>
                <a:spcPct val="0"/>
              </a:spcBef>
            </a:pPr>
            <a:r>
              <a:rPr lang="en-US" sz="2623">
                <a:solidFill>
                  <a:srgbClr val="000000"/>
                </a:solidFill>
                <a:latin typeface="Open Sans Extra Bold"/>
                <a:ea typeface="Open Sans Extra Bold"/>
                <a:cs typeface="Open Sans Extra Bold"/>
                <a:sym typeface="Open Sans Extra Bold"/>
              </a:rPr>
              <a:t>Thời gian thực hiện các thao tác nhanh chóng, trung bình độ phức tạp của 1 thao tác là O(1)</a:t>
            </a:r>
          </a:p>
        </p:txBody>
      </p:sp>
      <p:grpSp>
        <p:nvGrpSpPr>
          <p:cNvPr name="Group 21" id="21"/>
          <p:cNvGrpSpPr/>
          <p:nvPr/>
        </p:nvGrpSpPr>
        <p:grpSpPr>
          <a:xfrm rot="0">
            <a:off x="9778325" y="1028700"/>
            <a:ext cx="8509675" cy="1486600"/>
            <a:chOff x="0" y="0"/>
            <a:chExt cx="2942487" cy="514038"/>
          </a:xfrm>
        </p:grpSpPr>
        <p:sp>
          <p:nvSpPr>
            <p:cNvPr name="Freeform 22" id="22"/>
            <p:cNvSpPr/>
            <p:nvPr/>
          </p:nvSpPr>
          <p:spPr>
            <a:xfrm flipH="false" flipV="false" rot="0">
              <a:off x="0" y="0"/>
              <a:ext cx="2942487" cy="514038"/>
            </a:xfrm>
            <a:custGeom>
              <a:avLst/>
              <a:gdLst/>
              <a:ahLst/>
              <a:cxnLst/>
              <a:rect r="r" b="b" t="t" l="l"/>
              <a:pathLst>
                <a:path h="514038" w="2942487">
                  <a:moveTo>
                    <a:pt x="22744" y="0"/>
                  </a:moveTo>
                  <a:lnTo>
                    <a:pt x="2919742" y="0"/>
                  </a:lnTo>
                  <a:cubicBezTo>
                    <a:pt x="2932304" y="0"/>
                    <a:pt x="2942487" y="10183"/>
                    <a:pt x="2942487" y="22744"/>
                  </a:cubicBezTo>
                  <a:lnTo>
                    <a:pt x="2942487" y="491294"/>
                  </a:lnTo>
                  <a:cubicBezTo>
                    <a:pt x="2942487" y="497326"/>
                    <a:pt x="2940090" y="503111"/>
                    <a:pt x="2935825" y="507377"/>
                  </a:cubicBezTo>
                  <a:cubicBezTo>
                    <a:pt x="2931560" y="511642"/>
                    <a:pt x="2925775" y="514038"/>
                    <a:pt x="2919742" y="514038"/>
                  </a:cubicBezTo>
                  <a:lnTo>
                    <a:pt x="22744" y="514038"/>
                  </a:lnTo>
                  <a:cubicBezTo>
                    <a:pt x="16712" y="514038"/>
                    <a:pt x="10927" y="511642"/>
                    <a:pt x="6662" y="507377"/>
                  </a:cubicBezTo>
                  <a:cubicBezTo>
                    <a:pt x="2396" y="503111"/>
                    <a:pt x="0" y="497326"/>
                    <a:pt x="0" y="491294"/>
                  </a:cubicBezTo>
                  <a:lnTo>
                    <a:pt x="0" y="22744"/>
                  </a:lnTo>
                  <a:cubicBezTo>
                    <a:pt x="0" y="16712"/>
                    <a:pt x="2396" y="10927"/>
                    <a:pt x="6662" y="6662"/>
                  </a:cubicBezTo>
                  <a:cubicBezTo>
                    <a:pt x="10927" y="2396"/>
                    <a:pt x="16712" y="0"/>
                    <a:pt x="22744" y="0"/>
                  </a:cubicBezTo>
                  <a:close/>
                </a:path>
              </a:pathLst>
            </a:custGeom>
            <a:solidFill>
              <a:srgbClr val="CCCCCC"/>
            </a:solidFill>
            <a:ln w="38100" cap="rnd">
              <a:solidFill>
                <a:srgbClr val="145DA0"/>
              </a:solidFill>
              <a:prstDash val="solid"/>
              <a:round/>
            </a:ln>
          </p:spPr>
        </p:sp>
        <p:sp>
          <p:nvSpPr>
            <p:cNvPr name="TextBox 23" id="23"/>
            <p:cNvSpPr txBox="true"/>
            <p:nvPr/>
          </p:nvSpPr>
          <p:spPr>
            <a:xfrm>
              <a:off x="0" y="-38100"/>
              <a:ext cx="2942487" cy="552138"/>
            </a:xfrm>
            <a:prstGeom prst="rect">
              <a:avLst/>
            </a:prstGeom>
          </p:spPr>
          <p:txBody>
            <a:bodyPr anchor="ctr" rtlCol="false" tIns="49510" lIns="49510" bIns="49510" rIns="49510"/>
            <a:lstStyle/>
            <a:p>
              <a:pPr algn="ctr" marL="0" indent="0" lvl="0">
                <a:lnSpc>
                  <a:spcPts val="2659"/>
                </a:lnSpc>
                <a:spcBef>
                  <a:spcPct val="0"/>
                </a:spcBef>
              </a:pPr>
            </a:p>
          </p:txBody>
        </p:sp>
      </p:grpSp>
      <p:sp>
        <p:nvSpPr>
          <p:cNvPr name="TextBox 24" id="24"/>
          <p:cNvSpPr txBox="true"/>
          <p:nvPr/>
        </p:nvSpPr>
        <p:spPr>
          <a:xfrm rot="0">
            <a:off x="9932048" y="1071898"/>
            <a:ext cx="8509675" cy="1352580"/>
          </a:xfrm>
          <a:prstGeom prst="rect">
            <a:avLst/>
          </a:prstGeom>
        </p:spPr>
        <p:txBody>
          <a:bodyPr anchor="t" rtlCol="false" tIns="0" lIns="0" bIns="0" rIns="0">
            <a:spAutoFit/>
          </a:bodyPr>
          <a:lstStyle/>
          <a:p>
            <a:pPr algn="ctr">
              <a:lnSpc>
                <a:spcPts val="3673"/>
              </a:lnSpc>
              <a:spcBef>
                <a:spcPct val="0"/>
              </a:spcBef>
            </a:pPr>
            <a:r>
              <a:rPr lang="en-US" sz="2623">
                <a:solidFill>
                  <a:srgbClr val="000000"/>
                </a:solidFill>
                <a:latin typeface="Open Sans Extra Bold"/>
                <a:ea typeface="Open Sans Extra Bold"/>
                <a:cs typeface="Open Sans Extra Bold"/>
                <a:sym typeface="Open Sans Extra Bold"/>
              </a:rPr>
              <a:t>Lưu tữ thông tin trên  file nhị phân nên dữ liệu được mã hóa, không thể trực tiếp chỉnh sửa thông  tin trên đó.</a:t>
            </a:r>
          </a:p>
        </p:txBody>
      </p:sp>
      <p:sp>
        <p:nvSpPr>
          <p:cNvPr name="TextBox 25" id="25"/>
          <p:cNvSpPr txBox="true"/>
          <p:nvPr/>
        </p:nvSpPr>
        <p:spPr>
          <a:xfrm rot="0">
            <a:off x="939634" y="5996330"/>
            <a:ext cx="4025980" cy="596900"/>
          </a:xfrm>
          <a:prstGeom prst="rect">
            <a:avLst/>
          </a:prstGeom>
        </p:spPr>
        <p:txBody>
          <a:bodyPr anchor="t" rtlCol="false" tIns="0" lIns="0" bIns="0" rIns="0">
            <a:spAutoFit/>
          </a:bodyPr>
          <a:lstStyle/>
          <a:p>
            <a:pPr algn="ctr">
              <a:lnSpc>
                <a:spcPts val="4900"/>
              </a:lnSpc>
              <a:spcBef>
                <a:spcPct val="0"/>
              </a:spcBef>
            </a:pPr>
            <a:r>
              <a:rPr lang="en-US" sz="3500">
                <a:solidFill>
                  <a:srgbClr val="037D01"/>
                </a:solidFill>
                <a:latin typeface="Open Sans Extra Bold"/>
                <a:ea typeface="Open Sans Extra Bold"/>
                <a:cs typeface="Open Sans Extra Bold"/>
                <a:sym typeface="Open Sans Extra Bold"/>
              </a:rPr>
              <a:t>MỘT SỐ HẠN CHẾ </a:t>
            </a:r>
          </a:p>
        </p:txBody>
      </p:sp>
      <p:sp>
        <p:nvSpPr>
          <p:cNvPr name="TextBox 26" id="26"/>
          <p:cNvSpPr txBox="true"/>
          <p:nvPr/>
        </p:nvSpPr>
        <p:spPr>
          <a:xfrm rot="0">
            <a:off x="869037" y="194535"/>
            <a:ext cx="2237423" cy="596900"/>
          </a:xfrm>
          <a:prstGeom prst="rect">
            <a:avLst/>
          </a:prstGeom>
        </p:spPr>
        <p:txBody>
          <a:bodyPr anchor="t" rtlCol="false" tIns="0" lIns="0" bIns="0" rIns="0">
            <a:spAutoFit/>
          </a:bodyPr>
          <a:lstStyle/>
          <a:p>
            <a:pPr algn="ctr">
              <a:lnSpc>
                <a:spcPts val="4900"/>
              </a:lnSpc>
              <a:spcBef>
                <a:spcPct val="0"/>
              </a:spcBef>
            </a:pPr>
            <a:r>
              <a:rPr lang="en-US" sz="3500">
                <a:solidFill>
                  <a:srgbClr val="037D01"/>
                </a:solidFill>
                <a:latin typeface="Open Sans Extra Bold"/>
                <a:ea typeface="Open Sans Extra Bold"/>
                <a:cs typeface="Open Sans Extra Bold"/>
                <a:sym typeface="Open Sans Extra Bold"/>
              </a:rPr>
              <a:t> ƯU ĐIỂM </a:t>
            </a:r>
          </a:p>
        </p:txBody>
      </p:sp>
      <p:grpSp>
        <p:nvGrpSpPr>
          <p:cNvPr name="Group 27" id="27"/>
          <p:cNvGrpSpPr/>
          <p:nvPr/>
        </p:nvGrpSpPr>
        <p:grpSpPr>
          <a:xfrm rot="0">
            <a:off x="4754493" y="3011173"/>
            <a:ext cx="8779014" cy="1486600"/>
            <a:chOff x="0" y="0"/>
            <a:chExt cx="11705353" cy="1982133"/>
          </a:xfrm>
        </p:grpSpPr>
        <p:grpSp>
          <p:nvGrpSpPr>
            <p:cNvPr name="Group 28" id="28"/>
            <p:cNvGrpSpPr/>
            <p:nvPr/>
          </p:nvGrpSpPr>
          <p:grpSpPr>
            <a:xfrm rot="0">
              <a:off x="359119" y="0"/>
              <a:ext cx="11346233" cy="1982133"/>
              <a:chOff x="0" y="0"/>
              <a:chExt cx="2942487" cy="514038"/>
            </a:xfrm>
          </p:grpSpPr>
          <p:sp>
            <p:nvSpPr>
              <p:cNvPr name="Freeform 29" id="29"/>
              <p:cNvSpPr/>
              <p:nvPr/>
            </p:nvSpPr>
            <p:spPr>
              <a:xfrm flipH="false" flipV="false" rot="0">
                <a:off x="0" y="0"/>
                <a:ext cx="2942487" cy="514038"/>
              </a:xfrm>
              <a:custGeom>
                <a:avLst/>
                <a:gdLst/>
                <a:ahLst/>
                <a:cxnLst/>
                <a:rect r="r" b="b" t="t" l="l"/>
                <a:pathLst>
                  <a:path h="514038" w="2942487">
                    <a:moveTo>
                      <a:pt x="22167" y="0"/>
                    </a:moveTo>
                    <a:lnTo>
                      <a:pt x="2920320" y="0"/>
                    </a:lnTo>
                    <a:cubicBezTo>
                      <a:pt x="2932562" y="0"/>
                      <a:pt x="2942487" y="9925"/>
                      <a:pt x="2942487" y="22167"/>
                    </a:cubicBezTo>
                    <a:lnTo>
                      <a:pt x="2942487" y="491871"/>
                    </a:lnTo>
                    <a:cubicBezTo>
                      <a:pt x="2942487" y="497750"/>
                      <a:pt x="2940151" y="503389"/>
                      <a:pt x="2935994" y="507546"/>
                    </a:cubicBezTo>
                    <a:cubicBezTo>
                      <a:pt x="2931837" y="511703"/>
                      <a:pt x="2926199" y="514038"/>
                      <a:pt x="2920320" y="514038"/>
                    </a:cubicBezTo>
                    <a:lnTo>
                      <a:pt x="22167" y="514038"/>
                    </a:lnTo>
                    <a:cubicBezTo>
                      <a:pt x="9925" y="514038"/>
                      <a:pt x="0" y="504114"/>
                      <a:pt x="0" y="491871"/>
                    </a:cubicBezTo>
                    <a:lnTo>
                      <a:pt x="0" y="22167"/>
                    </a:lnTo>
                    <a:cubicBezTo>
                      <a:pt x="0" y="9925"/>
                      <a:pt x="9925" y="0"/>
                      <a:pt x="22167" y="0"/>
                    </a:cubicBezTo>
                    <a:close/>
                  </a:path>
                </a:pathLst>
              </a:custGeom>
              <a:solidFill>
                <a:srgbClr val="CCCCCC"/>
              </a:solidFill>
              <a:ln w="38100" cap="rnd">
                <a:solidFill>
                  <a:srgbClr val="145DA0"/>
                </a:solidFill>
                <a:prstDash val="solid"/>
                <a:round/>
              </a:ln>
            </p:spPr>
          </p:sp>
          <p:sp>
            <p:nvSpPr>
              <p:cNvPr name="TextBox 30" id="30"/>
              <p:cNvSpPr txBox="true"/>
              <p:nvPr/>
            </p:nvSpPr>
            <p:spPr>
              <a:xfrm>
                <a:off x="0" y="-38100"/>
                <a:ext cx="2942487" cy="55213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1" id="31"/>
            <p:cNvSpPr txBox="true"/>
            <p:nvPr/>
          </p:nvSpPr>
          <p:spPr>
            <a:xfrm rot="0">
              <a:off x="0" y="646380"/>
              <a:ext cx="11346233" cy="641748"/>
            </a:xfrm>
            <a:prstGeom prst="rect">
              <a:avLst/>
            </a:prstGeom>
          </p:spPr>
          <p:txBody>
            <a:bodyPr anchor="t" rtlCol="false" tIns="0" lIns="0" bIns="0" rIns="0">
              <a:spAutoFit/>
            </a:bodyPr>
            <a:lstStyle/>
            <a:p>
              <a:pPr algn="ctr">
                <a:lnSpc>
                  <a:spcPts val="4093"/>
                </a:lnSpc>
                <a:spcBef>
                  <a:spcPct val="0"/>
                </a:spcBef>
              </a:pPr>
              <a:r>
                <a:rPr lang="en-US" sz="2923">
                  <a:solidFill>
                    <a:srgbClr val="000000"/>
                  </a:solidFill>
                  <a:latin typeface="Open Sans Extra Bold"/>
                  <a:ea typeface="Open Sans Extra Bold"/>
                  <a:cs typeface="Open Sans Extra Bold"/>
                  <a:sym typeface="Open Sans Extra Bold"/>
                </a:rPr>
                <a:t>Tối ưu trong việc sử dụng bộ nhớ.</a:t>
              </a:r>
            </a:p>
          </p:txBody>
        </p:sp>
      </p:gr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6896" y="213078"/>
            <a:ext cx="14050991" cy="9651701"/>
            <a:chOff x="0" y="0"/>
            <a:chExt cx="18734655" cy="12868934"/>
          </a:xfrm>
        </p:grpSpPr>
        <p:grpSp>
          <p:nvGrpSpPr>
            <p:cNvPr name="Group 3" id="3"/>
            <p:cNvGrpSpPr/>
            <p:nvPr/>
          </p:nvGrpSpPr>
          <p:grpSpPr>
            <a:xfrm rot="0">
              <a:off x="0" y="0"/>
              <a:ext cx="18491142" cy="2174991"/>
              <a:chOff x="0" y="0"/>
              <a:chExt cx="4673669" cy="549733"/>
            </a:xfrm>
          </p:grpSpPr>
          <p:sp>
            <p:nvSpPr>
              <p:cNvPr name="Freeform 4" id="4"/>
              <p:cNvSpPr/>
              <p:nvPr/>
            </p:nvSpPr>
            <p:spPr>
              <a:xfrm flipH="false" flipV="false" rot="0">
                <a:off x="0" y="0"/>
                <a:ext cx="4673669" cy="549733"/>
              </a:xfrm>
              <a:custGeom>
                <a:avLst/>
                <a:gdLst/>
                <a:ahLst/>
                <a:cxnLst/>
                <a:rect r="r" b="b" t="t" l="l"/>
                <a:pathLst>
                  <a:path h="549733" w="4673669">
                    <a:moveTo>
                      <a:pt x="13956" y="0"/>
                    </a:moveTo>
                    <a:lnTo>
                      <a:pt x="4659713" y="0"/>
                    </a:lnTo>
                    <a:cubicBezTo>
                      <a:pt x="4663415" y="0"/>
                      <a:pt x="4666964" y="1470"/>
                      <a:pt x="4669582" y="4088"/>
                    </a:cubicBezTo>
                    <a:cubicBezTo>
                      <a:pt x="4672199" y="6705"/>
                      <a:pt x="4673669" y="10255"/>
                      <a:pt x="4673669" y="13956"/>
                    </a:cubicBezTo>
                    <a:lnTo>
                      <a:pt x="4673669" y="535777"/>
                    </a:lnTo>
                    <a:cubicBezTo>
                      <a:pt x="4673669" y="539478"/>
                      <a:pt x="4672199" y="543028"/>
                      <a:pt x="4669582" y="545645"/>
                    </a:cubicBezTo>
                    <a:cubicBezTo>
                      <a:pt x="4666964" y="548263"/>
                      <a:pt x="4663415" y="549733"/>
                      <a:pt x="4659713" y="549733"/>
                    </a:cubicBezTo>
                    <a:lnTo>
                      <a:pt x="13956" y="549733"/>
                    </a:lnTo>
                    <a:cubicBezTo>
                      <a:pt x="10255" y="549733"/>
                      <a:pt x="6705" y="548263"/>
                      <a:pt x="4088" y="545645"/>
                    </a:cubicBezTo>
                    <a:cubicBezTo>
                      <a:pt x="1470" y="543028"/>
                      <a:pt x="0" y="539478"/>
                      <a:pt x="0" y="535777"/>
                    </a:cubicBezTo>
                    <a:lnTo>
                      <a:pt x="0" y="13956"/>
                    </a:lnTo>
                    <a:cubicBezTo>
                      <a:pt x="0" y="10255"/>
                      <a:pt x="1470" y="6705"/>
                      <a:pt x="4088" y="4088"/>
                    </a:cubicBezTo>
                    <a:cubicBezTo>
                      <a:pt x="6705" y="1470"/>
                      <a:pt x="10255" y="0"/>
                      <a:pt x="13956" y="0"/>
                    </a:cubicBezTo>
                    <a:close/>
                  </a:path>
                </a:pathLst>
              </a:custGeom>
              <a:solidFill>
                <a:srgbClr val="CCCCCC"/>
              </a:solidFill>
              <a:ln w="38100" cap="rnd">
                <a:solidFill>
                  <a:srgbClr val="145DA0"/>
                </a:solidFill>
                <a:prstDash val="solid"/>
                <a:round/>
              </a:ln>
            </p:spPr>
          </p:sp>
          <p:sp>
            <p:nvSpPr>
              <p:cNvPr name="TextBox 5" id="5"/>
              <p:cNvSpPr txBox="true"/>
              <p:nvPr/>
            </p:nvSpPr>
            <p:spPr>
              <a:xfrm>
                <a:off x="0" y="-38100"/>
                <a:ext cx="4673669" cy="5878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5069758" y="6573895"/>
              <a:ext cx="4508476" cy="2166916"/>
            </a:xfrm>
            <a:custGeom>
              <a:avLst/>
              <a:gdLst/>
              <a:ahLst/>
              <a:cxnLst/>
              <a:rect r="r" b="b" t="t" l="l"/>
              <a:pathLst>
                <a:path h="2166916" w="4508476">
                  <a:moveTo>
                    <a:pt x="0" y="0"/>
                  </a:moveTo>
                  <a:lnTo>
                    <a:pt x="4508477" y="0"/>
                  </a:lnTo>
                  <a:lnTo>
                    <a:pt x="4508477" y="2166917"/>
                  </a:lnTo>
                  <a:lnTo>
                    <a:pt x="0" y="2166917"/>
                  </a:lnTo>
                  <a:lnTo>
                    <a:pt x="0" y="0"/>
                  </a:lnTo>
                  <a:close/>
                </a:path>
              </a:pathLst>
            </a:custGeom>
            <a:blipFill>
              <a:blip r:embed="rId2"/>
              <a:stretch>
                <a:fillRect l="-15755" t="0" r="0" b="-24103"/>
              </a:stretch>
            </a:blipFill>
          </p:spPr>
        </p:sp>
        <p:sp>
          <p:nvSpPr>
            <p:cNvPr name="Freeform 7" id="7"/>
            <p:cNvSpPr/>
            <p:nvPr/>
          </p:nvSpPr>
          <p:spPr>
            <a:xfrm flipH="false" flipV="false" rot="0">
              <a:off x="421814" y="278857"/>
              <a:ext cx="18312840" cy="12590078"/>
            </a:xfrm>
            <a:custGeom>
              <a:avLst/>
              <a:gdLst/>
              <a:ahLst/>
              <a:cxnLst/>
              <a:rect r="r" b="b" t="t" l="l"/>
              <a:pathLst>
                <a:path h="12590078" w="18312840">
                  <a:moveTo>
                    <a:pt x="0" y="0"/>
                  </a:moveTo>
                  <a:lnTo>
                    <a:pt x="18312841" y="0"/>
                  </a:lnTo>
                  <a:lnTo>
                    <a:pt x="18312841" y="12590077"/>
                  </a:lnTo>
                  <a:lnTo>
                    <a:pt x="0" y="12590077"/>
                  </a:lnTo>
                  <a:lnTo>
                    <a:pt x="0" y="0"/>
                  </a:lnTo>
                  <a:close/>
                </a:path>
              </a:pathLst>
            </a:custGeom>
            <a:blipFill>
              <a:blip r:embed="rId3"/>
              <a:stretch>
                <a:fillRect l="0" t="0" r="0" b="0"/>
              </a:stretch>
            </a:blipFill>
          </p:spPr>
        </p:sp>
        <p:sp>
          <p:nvSpPr>
            <p:cNvPr name="Freeform 8" id="8"/>
            <p:cNvSpPr/>
            <p:nvPr/>
          </p:nvSpPr>
          <p:spPr>
            <a:xfrm flipH="false" flipV="false" rot="0">
              <a:off x="5882427" y="2956009"/>
              <a:ext cx="3125303" cy="2575074"/>
            </a:xfrm>
            <a:custGeom>
              <a:avLst/>
              <a:gdLst/>
              <a:ahLst/>
              <a:cxnLst/>
              <a:rect r="r" b="b" t="t" l="l"/>
              <a:pathLst>
                <a:path h="2575074" w="3125303">
                  <a:moveTo>
                    <a:pt x="0" y="0"/>
                  </a:moveTo>
                  <a:lnTo>
                    <a:pt x="3125303" y="0"/>
                  </a:lnTo>
                  <a:lnTo>
                    <a:pt x="3125303" y="2575074"/>
                  </a:lnTo>
                  <a:lnTo>
                    <a:pt x="0" y="2575074"/>
                  </a:lnTo>
                  <a:lnTo>
                    <a:pt x="0" y="0"/>
                  </a:lnTo>
                  <a:close/>
                </a:path>
              </a:pathLst>
            </a:custGeom>
            <a:blipFill>
              <a:blip r:embed="rId4"/>
              <a:stretch>
                <a:fillRect l="0" t="0" r="0" b="0"/>
              </a:stretch>
            </a:blipFill>
          </p:spPr>
        </p:sp>
      </p:grpSp>
      <p:sp>
        <p:nvSpPr>
          <p:cNvPr name="Freeform 9" id="9"/>
          <p:cNvSpPr/>
          <p:nvPr/>
        </p:nvSpPr>
        <p:spPr>
          <a:xfrm flipH="false" flipV="false" rot="0">
            <a:off x="5761002" y="7815143"/>
            <a:ext cx="2499857" cy="2277450"/>
          </a:xfrm>
          <a:custGeom>
            <a:avLst/>
            <a:gdLst/>
            <a:ahLst/>
            <a:cxnLst/>
            <a:rect r="r" b="b" t="t" l="l"/>
            <a:pathLst>
              <a:path h="2277450" w="2499857">
                <a:moveTo>
                  <a:pt x="0" y="0"/>
                </a:moveTo>
                <a:lnTo>
                  <a:pt x="2499856" y="0"/>
                </a:lnTo>
                <a:lnTo>
                  <a:pt x="2499856" y="2277450"/>
                </a:lnTo>
                <a:lnTo>
                  <a:pt x="0" y="2277450"/>
                </a:lnTo>
                <a:lnTo>
                  <a:pt x="0" y="0"/>
                </a:lnTo>
                <a:close/>
              </a:path>
            </a:pathLst>
          </a:custGeom>
          <a:blipFill>
            <a:blip r:embed="rId5"/>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3451" r="0" b="3451"/>
          <a:stretch>
            <a:fillRect/>
          </a:stretch>
        </p:blipFill>
        <p:spPr>
          <a:xfrm flipH="false" flipV="false" rot="0">
            <a:off x="222801" y="826719"/>
            <a:ext cx="18065199" cy="9460281"/>
          </a:xfrm>
          <a:prstGeom prst="rect">
            <a:avLst/>
          </a:prstGeom>
        </p:spPr>
      </p:pic>
      <p:sp>
        <p:nvSpPr>
          <p:cNvPr name="TextBox 3" id="3"/>
          <p:cNvSpPr txBox="true"/>
          <p:nvPr/>
        </p:nvSpPr>
        <p:spPr>
          <a:xfrm rot="0">
            <a:off x="893677" y="312369"/>
            <a:ext cx="4387691"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Extra Bold"/>
                <a:ea typeface="Open Sans Extra Bold"/>
                <a:cs typeface="Open Sans Extra Bold"/>
                <a:sym typeface="Open Sans Extra Bold"/>
              </a:rPr>
              <a:t>DEMO CHƯƠNG TRÌNH</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68364" y="544513"/>
            <a:ext cx="7922504" cy="863599"/>
          </a:xfrm>
          <a:prstGeom prst="rect">
            <a:avLst/>
          </a:prstGeom>
        </p:spPr>
        <p:txBody>
          <a:bodyPr anchor="t" rtlCol="false" tIns="0" lIns="0" bIns="0" rIns="0">
            <a:spAutoFit/>
          </a:bodyPr>
          <a:lstStyle/>
          <a:p>
            <a:pPr algn="l" marL="0" indent="0" lvl="0">
              <a:lnSpc>
                <a:spcPts val="7000"/>
              </a:lnSpc>
              <a:spcBef>
                <a:spcPct val="0"/>
              </a:spcBef>
            </a:pPr>
            <a:r>
              <a:rPr lang="en-US" sz="5000">
                <a:solidFill>
                  <a:srgbClr val="051D40"/>
                </a:solidFill>
                <a:latin typeface="Open Sans Extra Bold"/>
                <a:ea typeface="Open Sans Extra Bold"/>
                <a:cs typeface="Open Sans Extra Bold"/>
                <a:sym typeface="Open Sans Extra Bold"/>
              </a:rPr>
              <a:t>BÀI 1 +5</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966307" y="300249"/>
            <a:ext cx="8027935" cy="9598729"/>
            <a:chOff x="0" y="0"/>
            <a:chExt cx="8603361" cy="10286746"/>
          </a:xfrm>
        </p:grpSpPr>
        <p:sp>
          <p:nvSpPr>
            <p:cNvPr name="Freeform 10" id="10"/>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50688" t="0" r="-50688" b="0"/>
              </a:stretch>
            </a:blipFill>
          </p:spPr>
        </p:sp>
      </p:grpSp>
      <p:grpSp>
        <p:nvGrpSpPr>
          <p:cNvPr name="Group 11" id="11"/>
          <p:cNvGrpSpPr/>
          <p:nvPr/>
        </p:nvGrpSpPr>
        <p:grpSpPr>
          <a:xfrm rot="0">
            <a:off x="14700679" y="7074186"/>
            <a:ext cx="5946973" cy="59469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4348012" y="9187621"/>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3"/>
            <a:stretch>
              <a:fillRect l="0" t="-216567" r="0" b="0"/>
            </a:stretch>
          </a:blipFill>
        </p:spPr>
      </p:sp>
      <p:sp>
        <p:nvSpPr>
          <p:cNvPr name="Freeform 15" id="15"/>
          <p:cNvSpPr/>
          <p:nvPr/>
        </p:nvSpPr>
        <p:spPr>
          <a:xfrm flipH="false" flipV="false" rot="0">
            <a:off x="1496225" y="6500884"/>
            <a:ext cx="7028291" cy="3320466"/>
          </a:xfrm>
          <a:custGeom>
            <a:avLst/>
            <a:gdLst/>
            <a:ahLst/>
            <a:cxnLst/>
            <a:rect r="r" b="b" t="t" l="l"/>
            <a:pathLst>
              <a:path h="3320466" w="7028291">
                <a:moveTo>
                  <a:pt x="0" y="0"/>
                </a:moveTo>
                <a:lnTo>
                  <a:pt x="7028292" y="0"/>
                </a:lnTo>
                <a:lnTo>
                  <a:pt x="7028292" y="3320467"/>
                </a:lnTo>
                <a:lnTo>
                  <a:pt x="0" y="3320467"/>
                </a:lnTo>
                <a:lnTo>
                  <a:pt x="0" y="0"/>
                </a:lnTo>
                <a:close/>
              </a:path>
            </a:pathLst>
          </a:custGeom>
          <a:blipFill>
            <a:blip r:embed="rId4"/>
            <a:stretch>
              <a:fillRect l="-690" t="0" r="-690" b="-51541"/>
            </a:stretch>
          </a:blipFill>
        </p:spPr>
      </p:sp>
      <p:sp>
        <p:nvSpPr>
          <p:cNvPr name="TextBox 16" id="16"/>
          <p:cNvSpPr txBox="true"/>
          <p:nvPr/>
        </p:nvSpPr>
        <p:spPr>
          <a:xfrm rot="0">
            <a:off x="683161" y="2268406"/>
            <a:ext cx="9006427" cy="551664"/>
          </a:xfrm>
          <a:prstGeom prst="rect">
            <a:avLst/>
          </a:prstGeom>
        </p:spPr>
        <p:txBody>
          <a:bodyPr anchor="t" rtlCol="false" tIns="0" lIns="0" bIns="0" rIns="0">
            <a:spAutoFit/>
          </a:bodyPr>
          <a:lstStyle/>
          <a:p>
            <a:pPr algn="l" marL="0" indent="0" lvl="0">
              <a:lnSpc>
                <a:spcPts val="4243"/>
              </a:lnSpc>
              <a:spcBef>
                <a:spcPct val="0"/>
              </a:spcBef>
            </a:pPr>
            <a:r>
              <a:rPr lang="en-US" b="true" sz="3030" spc="-60">
                <a:solidFill>
                  <a:srgbClr val="037D01"/>
                </a:solidFill>
                <a:latin typeface="Poppins Bold"/>
                <a:ea typeface="Poppins Bold"/>
                <a:cs typeface="Poppins Bold"/>
                <a:sym typeface="Poppins Bold"/>
              </a:rPr>
              <a:t>YÊU CẦU : </a:t>
            </a:r>
          </a:p>
        </p:txBody>
      </p:sp>
      <p:sp>
        <p:nvSpPr>
          <p:cNvPr name="TextBox 17" id="17"/>
          <p:cNvSpPr txBox="true"/>
          <p:nvPr/>
        </p:nvSpPr>
        <p:spPr>
          <a:xfrm rot="0">
            <a:off x="0" y="2963999"/>
            <a:ext cx="11284078" cy="14719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Extra Bold"/>
                <a:ea typeface="Open Sans Extra Bold"/>
                <a:cs typeface="Open Sans Extra Bold"/>
                <a:sym typeface="Open Sans Extra Bold"/>
              </a:rPr>
              <a:t>Xây dựng kiểu danh sách STACK (hoặc QUEUE). Và ứng dụng vào bài toán duyệt đồ thị</a:t>
            </a:r>
          </a:p>
          <a:p>
            <a:pPr algn="ctr">
              <a:lnSpc>
                <a:spcPts val="3919"/>
              </a:lnSpc>
              <a:spcBef>
                <a:spcPct val="0"/>
              </a:spcBef>
            </a:pPr>
            <a:r>
              <a:rPr lang="en-US" sz="2799">
                <a:solidFill>
                  <a:srgbClr val="000000"/>
                </a:solidFill>
                <a:latin typeface="Open Sans Extra Bold"/>
                <a:ea typeface="Open Sans Extra Bold"/>
                <a:cs typeface="Open Sans Extra Bold"/>
                <a:sym typeface="Open Sans Extra Bold"/>
              </a:rPr>
              <a:t>theo chiều sâu (hoặc chiều rộng).</a:t>
            </a:r>
          </a:p>
        </p:txBody>
      </p:sp>
      <p:sp>
        <p:nvSpPr>
          <p:cNvPr name="TextBox 18" id="18"/>
          <p:cNvSpPr txBox="true"/>
          <p:nvPr/>
        </p:nvSpPr>
        <p:spPr>
          <a:xfrm rot="0">
            <a:off x="375256" y="4829716"/>
            <a:ext cx="9006427" cy="551664"/>
          </a:xfrm>
          <a:prstGeom prst="rect">
            <a:avLst/>
          </a:prstGeom>
        </p:spPr>
        <p:txBody>
          <a:bodyPr anchor="t" rtlCol="false" tIns="0" lIns="0" bIns="0" rIns="0">
            <a:spAutoFit/>
          </a:bodyPr>
          <a:lstStyle/>
          <a:p>
            <a:pPr algn="l" marL="0" indent="0" lvl="0">
              <a:lnSpc>
                <a:spcPts val="4243"/>
              </a:lnSpc>
              <a:spcBef>
                <a:spcPct val="0"/>
              </a:spcBef>
            </a:pPr>
            <a:r>
              <a:rPr lang="en-US" b="true" sz="3030" spc="-60">
                <a:solidFill>
                  <a:srgbClr val="037D01"/>
                </a:solidFill>
                <a:latin typeface="Poppins Bold"/>
                <a:ea typeface="Poppins Bold"/>
                <a:cs typeface="Poppins Bold"/>
                <a:sym typeface="Poppins Bold"/>
              </a:rPr>
              <a:t>CẤU TRÚC DỮ LIỆU </a:t>
            </a:r>
            <a:r>
              <a:rPr lang="en-US" sz="3030" spc="-60">
                <a:solidFill>
                  <a:srgbClr val="037D01"/>
                </a:solidFill>
                <a:latin typeface="Poppins"/>
                <a:ea typeface="Poppins"/>
                <a:cs typeface="Poppins"/>
                <a:sym typeface="Poppins"/>
              </a:rPr>
              <a:t>:</a:t>
            </a:r>
          </a:p>
        </p:txBody>
      </p:sp>
      <p:sp>
        <p:nvSpPr>
          <p:cNvPr name="TextBox 19" id="19"/>
          <p:cNvSpPr txBox="true"/>
          <p:nvPr/>
        </p:nvSpPr>
        <p:spPr>
          <a:xfrm rot="0">
            <a:off x="1677692" y="5524254"/>
            <a:ext cx="6665357" cy="9766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Extra Bold"/>
                <a:ea typeface="Open Sans Extra Bold"/>
                <a:cs typeface="Open Sans Extra Bold"/>
                <a:sym typeface="Open Sans Extra Bold"/>
              </a:rPr>
              <a:t> Sử dụng STACK, </a:t>
            </a:r>
          </a:p>
          <a:p>
            <a:pPr algn="ctr">
              <a:lnSpc>
                <a:spcPts val="3919"/>
              </a:lnSpc>
              <a:spcBef>
                <a:spcPct val="0"/>
              </a:spcBef>
            </a:pPr>
            <a:r>
              <a:rPr lang="en-US" sz="2799">
                <a:solidFill>
                  <a:srgbClr val="000000"/>
                </a:solidFill>
                <a:latin typeface="Open Sans Extra Bold"/>
                <a:ea typeface="Open Sans Extra Bold"/>
                <a:cs typeface="Open Sans Extra Bold"/>
                <a:sym typeface="Open Sans Extra Bold"/>
              </a:rPr>
              <a:t>để duyệt đồ thị theo chiều sâu (DFS).</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384985" y="314507"/>
            <a:ext cx="17983669" cy="3807409"/>
          </a:xfrm>
          <a:prstGeom prst="rect">
            <a:avLst/>
          </a:prstGeom>
        </p:spPr>
        <p:txBody>
          <a:bodyPr anchor="t" rtlCol="false" tIns="0" lIns="0" bIns="0" rIns="0">
            <a:spAutoFit/>
          </a:bodyPr>
          <a:lstStyle/>
          <a:p>
            <a:pPr algn="ctr">
              <a:lnSpc>
                <a:spcPts val="15367"/>
              </a:lnSpc>
            </a:pPr>
            <a:r>
              <a:rPr lang="en-US" sz="10977">
                <a:solidFill>
                  <a:srgbClr val="051D40"/>
                </a:solidFill>
                <a:latin typeface="Open Sans Extra Bold"/>
                <a:ea typeface="Open Sans Extra Bold"/>
                <a:cs typeface="Open Sans Extra Bold"/>
                <a:sym typeface="Open Sans Extra Bold"/>
              </a:rPr>
              <a:t>THANK YOU </a:t>
            </a:r>
          </a:p>
          <a:p>
            <a:pPr algn="ctr" marL="0" indent="0" lvl="0">
              <a:lnSpc>
                <a:spcPts val="15367"/>
              </a:lnSpc>
              <a:spcBef>
                <a:spcPct val="0"/>
              </a:spcBef>
            </a:pPr>
            <a:r>
              <a:rPr lang="en-US" sz="10977">
                <a:solidFill>
                  <a:srgbClr val="051D40"/>
                </a:solidFill>
                <a:latin typeface="Open Sans Extra Bold"/>
                <a:ea typeface="Open Sans Extra Bold"/>
                <a:cs typeface="Open Sans Extra Bold"/>
                <a:sym typeface="Open Sans Extra Bold"/>
              </a:rPr>
              <a:t>FOR YOUR LISTENING</a:t>
            </a:r>
          </a:p>
        </p:txBody>
      </p:sp>
      <p:grpSp>
        <p:nvGrpSpPr>
          <p:cNvPr name="Group 3" id="3"/>
          <p:cNvGrpSpPr>
            <a:grpSpLocks noChangeAspect="true"/>
          </p:cNvGrpSpPr>
          <p:nvPr/>
        </p:nvGrpSpPr>
        <p:grpSpPr>
          <a:xfrm rot="0">
            <a:off x="7545722" y="5324305"/>
            <a:ext cx="2706695" cy="2696122"/>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3424" r="223" b="-3424"/>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grpSp>
        <p:nvGrpSpPr>
          <p:cNvPr name="Group 6" id="6"/>
          <p:cNvGrpSpPr/>
          <p:nvPr/>
        </p:nvGrpSpPr>
        <p:grpSpPr>
          <a:xfrm rot="0">
            <a:off x="12398912" y="0"/>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398912" y="9530041"/>
            <a:ext cx="5889088" cy="756959"/>
            <a:chOff x="0" y="0"/>
            <a:chExt cx="1551036" cy="199364"/>
          </a:xfrm>
        </p:grpSpPr>
        <p:sp>
          <p:nvSpPr>
            <p:cNvPr name="Freeform 10" id="10"/>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1" id="11"/>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696322" y="3429265"/>
            <a:ext cx="9392643" cy="9529477"/>
          </a:xfrm>
          <a:custGeom>
            <a:avLst/>
            <a:gdLst/>
            <a:ahLst/>
            <a:cxnLst/>
            <a:rect r="r" b="b" t="t" l="l"/>
            <a:pathLst>
              <a:path h="9529477" w="9392643">
                <a:moveTo>
                  <a:pt x="0" y="0"/>
                </a:moveTo>
                <a:lnTo>
                  <a:pt x="9392644" y="0"/>
                </a:lnTo>
                <a:lnTo>
                  <a:pt x="9392644"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34481" y="370939"/>
            <a:ext cx="588438" cy="597010"/>
          </a:xfrm>
          <a:custGeom>
            <a:avLst/>
            <a:gdLst/>
            <a:ahLst/>
            <a:cxnLst/>
            <a:rect r="r" b="b" t="t" l="l"/>
            <a:pathLst>
              <a:path h="597010" w="588438">
                <a:moveTo>
                  <a:pt x="0" y="0"/>
                </a:moveTo>
                <a:lnTo>
                  <a:pt x="588438" y="0"/>
                </a:lnTo>
                <a:lnTo>
                  <a:pt x="588438" y="597010"/>
                </a:lnTo>
                <a:lnTo>
                  <a:pt x="0" y="597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AutoShape 5" id="5"/>
          <p:cNvSpPr/>
          <p:nvPr/>
        </p:nvSpPr>
        <p:spPr>
          <a:xfrm rot="0">
            <a:off x="5709788" y="5143500"/>
            <a:ext cx="12578212" cy="0"/>
          </a:xfrm>
          <a:prstGeom prst="line">
            <a:avLst/>
          </a:prstGeom>
          <a:ln cap="rnd" w="47625">
            <a:solidFill>
              <a:srgbClr val="19598D"/>
            </a:solidFill>
            <a:prstDash val="solid"/>
            <a:headEnd type="none" len="sm" w="sm"/>
            <a:tailEnd type="none" len="sm" w="sm"/>
          </a:ln>
        </p:spPr>
      </p:sp>
      <p:sp>
        <p:nvSpPr>
          <p:cNvPr name="AutoShape 6" id="6"/>
          <p:cNvSpPr/>
          <p:nvPr/>
        </p:nvSpPr>
        <p:spPr>
          <a:xfrm rot="-5400000">
            <a:off x="7452490" y="4882553"/>
            <a:ext cx="474268" cy="0"/>
          </a:xfrm>
          <a:prstGeom prst="line">
            <a:avLst/>
          </a:prstGeom>
          <a:ln cap="rnd" w="47625">
            <a:solidFill>
              <a:srgbClr val="19598D"/>
            </a:solidFill>
            <a:prstDash val="solid"/>
            <a:headEnd type="none" len="sm" w="sm"/>
            <a:tailEnd type="none" len="sm" w="sm"/>
          </a:ln>
        </p:spPr>
      </p:sp>
      <p:sp>
        <p:nvSpPr>
          <p:cNvPr name="AutoShape 7" id="7"/>
          <p:cNvSpPr/>
          <p:nvPr/>
        </p:nvSpPr>
        <p:spPr>
          <a:xfrm rot="-5400000">
            <a:off x="11175592" y="5404447"/>
            <a:ext cx="474268" cy="0"/>
          </a:xfrm>
          <a:prstGeom prst="line">
            <a:avLst/>
          </a:prstGeom>
          <a:ln cap="rnd" w="47625">
            <a:solidFill>
              <a:srgbClr val="19598D"/>
            </a:solidFill>
            <a:prstDash val="solid"/>
            <a:headEnd type="none" len="sm" w="sm"/>
            <a:tailEnd type="none" len="sm" w="sm"/>
          </a:ln>
        </p:spPr>
      </p:sp>
      <p:sp>
        <p:nvSpPr>
          <p:cNvPr name="AutoShape 8" id="8"/>
          <p:cNvSpPr/>
          <p:nvPr/>
        </p:nvSpPr>
        <p:spPr>
          <a:xfrm rot="-5400000">
            <a:off x="15374944" y="4882553"/>
            <a:ext cx="474268" cy="0"/>
          </a:xfrm>
          <a:prstGeom prst="line">
            <a:avLst/>
          </a:prstGeom>
          <a:ln cap="rnd" w="47625">
            <a:solidFill>
              <a:srgbClr val="19598D"/>
            </a:solidFill>
            <a:prstDash val="solid"/>
            <a:headEnd type="none" len="sm" w="sm"/>
            <a:tailEnd type="none" len="sm" w="sm"/>
          </a:ln>
        </p:spPr>
      </p:sp>
      <p:grpSp>
        <p:nvGrpSpPr>
          <p:cNvPr name="Group 9" id="9"/>
          <p:cNvGrpSpPr/>
          <p:nvPr/>
        </p:nvGrpSpPr>
        <p:grpSpPr>
          <a:xfrm rot="0">
            <a:off x="6128076" y="3720696"/>
            <a:ext cx="3170722" cy="948536"/>
            <a:chOff x="0" y="0"/>
            <a:chExt cx="1072565" cy="320863"/>
          </a:xfrm>
        </p:grpSpPr>
        <p:sp>
          <p:nvSpPr>
            <p:cNvPr name="Freeform 10" id="10"/>
            <p:cNvSpPr/>
            <p:nvPr/>
          </p:nvSpPr>
          <p:spPr>
            <a:xfrm flipH="false" flipV="false" rot="0">
              <a:off x="0" y="0"/>
              <a:ext cx="1072565" cy="320863"/>
            </a:xfrm>
            <a:custGeom>
              <a:avLst/>
              <a:gdLst/>
              <a:ahLst/>
              <a:cxnLst/>
              <a:rect r="r" b="b" t="t" l="l"/>
              <a:pathLst>
                <a:path h="320863" w="1072565">
                  <a:moveTo>
                    <a:pt x="0" y="0"/>
                  </a:moveTo>
                  <a:lnTo>
                    <a:pt x="1072565" y="0"/>
                  </a:lnTo>
                  <a:lnTo>
                    <a:pt x="1072565" y="320863"/>
                  </a:lnTo>
                  <a:lnTo>
                    <a:pt x="0" y="320863"/>
                  </a:lnTo>
                  <a:close/>
                </a:path>
              </a:pathLst>
            </a:custGeom>
            <a:solidFill>
              <a:srgbClr val="19598D"/>
            </a:solidFill>
          </p:spPr>
        </p:sp>
      </p:grpSp>
      <p:grpSp>
        <p:nvGrpSpPr>
          <p:cNvPr name="Group 11" id="11"/>
          <p:cNvGrpSpPr/>
          <p:nvPr/>
        </p:nvGrpSpPr>
        <p:grpSpPr>
          <a:xfrm rot="0">
            <a:off x="9827365" y="5668067"/>
            <a:ext cx="3158000" cy="1287068"/>
            <a:chOff x="0" y="0"/>
            <a:chExt cx="976204" cy="397859"/>
          </a:xfrm>
        </p:grpSpPr>
        <p:sp>
          <p:nvSpPr>
            <p:cNvPr name="Freeform 12" id="12"/>
            <p:cNvSpPr/>
            <p:nvPr/>
          </p:nvSpPr>
          <p:spPr>
            <a:xfrm flipH="false" flipV="false" rot="0">
              <a:off x="0" y="0"/>
              <a:ext cx="976204" cy="397859"/>
            </a:xfrm>
            <a:custGeom>
              <a:avLst/>
              <a:gdLst/>
              <a:ahLst/>
              <a:cxnLst/>
              <a:rect r="r" b="b" t="t" l="l"/>
              <a:pathLst>
                <a:path h="397859" w="976204">
                  <a:moveTo>
                    <a:pt x="0" y="0"/>
                  </a:moveTo>
                  <a:lnTo>
                    <a:pt x="976204" y="0"/>
                  </a:lnTo>
                  <a:lnTo>
                    <a:pt x="976204" y="397859"/>
                  </a:lnTo>
                  <a:lnTo>
                    <a:pt x="0" y="397859"/>
                  </a:lnTo>
                  <a:close/>
                </a:path>
              </a:pathLst>
            </a:custGeom>
            <a:solidFill>
              <a:srgbClr val="19598D"/>
            </a:solidFill>
          </p:spPr>
        </p:sp>
      </p:grpSp>
      <p:grpSp>
        <p:nvGrpSpPr>
          <p:cNvPr name="Group 13" id="13"/>
          <p:cNvGrpSpPr/>
          <p:nvPr/>
        </p:nvGrpSpPr>
        <p:grpSpPr>
          <a:xfrm rot="0">
            <a:off x="14002904" y="3720696"/>
            <a:ext cx="3170722" cy="948536"/>
            <a:chOff x="0" y="0"/>
            <a:chExt cx="1072565" cy="320863"/>
          </a:xfrm>
        </p:grpSpPr>
        <p:sp>
          <p:nvSpPr>
            <p:cNvPr name="Freeform 14" id="14"/>
            <p:cNvSpPr/>
            <p:nvPr/>
          </p:nvSpPr>
          <p:spPr>
            <a:xfrm flipH="false" flipV="false" rot="0">
              <a:off x="0" y="0"/>
              <a:ext cx="1072565" cy="320863"/>
            </a:xfrm>
            <a:custGeom>
              <a:avLst/>
              <a:gdLst/>
              <a:ahLst/>
              <a:cxnLst/>
              <a:rect r="r" b="b" t="t" l="l"/>
              <a:pathLst>
                <a:path h="320863" w="1072565">
                  <a:moveTo>
                    <a:pt x="0" y="0"/>
                  </a:moveTo>
                  <a:lnTo>
                    <a:pt x="1072565" y="0"/>
                  </a:lnTo>
                  <a:lnTo>
                    <a:pt x="1072565" y="320863"/>
                  </a:lnTo>
                  <a:lnTo>
                    <a:pt x="0" y="320863"/>
                  </a:lnTo>
                  <a:close/>
                </a:path>
              </a:pathLst>
            </a:custGeom>
            <a:solidFill>
              <a:srgbClr val="19598D"/>
            </a:solidFill>
          </p:spPr>
        </p:sp>
      </p:grpSp>
      <p:sp>
        <p:nvSpPr>
          <p:cNvPr name="Freeform 15" id="15"/>
          <p:cNvSpPr/>
          <p:nvPr/>
        </p:nvSpPr>
        <p:spPr>
          <a:xfrm flipH="false" flipV="false" rot="0">
            <a:off x="4645560" y="757968"/>
            <a:ext cx="6135752" cy="2781753"/>
          </a:xfrm>
          <a:custGeom>
            <a:avLst/>
            <a:gdLst/>
            <a:ahLst/>
            <a:cxnLst/>
            <a:rect r="r" b="b" t="t" l="l"/>
            <a:pathLst>
              <a:path h="2781753" w="6135752">
                <a:moveTo>
                  <a:pt x="0" y="0"/>
                </a:moveTo>
                <a:lnTo>
                  <a:pt x="6135753" y="0"/>
                </a:lnTo>
                <a:lnTo>
                  <a:pt x="6135753" y="2781753"/>
                </a:lnTo>
                <a:lnTo>
                  <a:pt x="0" y="2781753"/>
                </a:lnTo>
                <a:lnTo>
                  <a:pt x="0" y="0"/>
                </a:lnTo>
                <a:close/>
              </a:path>
            </a:pathLst>
          </a:custGeom>
          <a:blipFill>
            <a:blip r:embed="rId4"/>
            <a:stretch>
              <a:fillRect l="0" t="0" r="0" b="0"/>
            </a:stretch>
          </a:blipFill>
        </p:spPr>
      </p:sp>
      <p:sp>
        <p:nvSpPr>
          <p:cNvPr name="TextBox 16" id="16"/>
          <p:cNvSpPr txBox="true"/>
          <p:nvPr/>
        </p:nvSpPr>
        <p:spPr>
          <a:xfrm rot="0">
            <a:off x="12155670" y="94869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Larana Corporate</a:t>
            </a:r>
          </a:p>
        </p:txBody>
      </p:sp>
      <p:sp>
        <p:nvSpPr>
          <p:cNvPr name="TextBox 17" id="17"/>
          <p:cNvSpPr txBox="true"/>
          <p:nvPr/>
        </p:nvSpPr>
        <p:spPr>
          <a:xfrm rot="0">
            <a:off x="1028700" y="9486900"/>
            <a:ext cx="5099376" cy="271160"/>
          </a:xfrm>
          <a:prstGeom prst="rect">
            <a:avLst/>
          </a:prstGeom>
        </p:spPr>
        <p:txBody>
          <a:bodyPr anchor="t" rtlCol="false" tIns="0" lIns="0" bIns="0" rIns="0">
            <a:spAutoFit/>
          </a:bodyPr>
          <a:lstStyle/>
          <a:p>
            <a:pPr algn="l">
              <a:lnSpc>
                <a:spcPts val="2050"/>
              </a:lnSpc>
            </a:pPr>
            <a:r>
              <a:rPr lang="en-US" sz="2050">
                <a:solidFill>
                  <a:srgbClr val="D9D9D9"/>
                </a:solidFill>
                <a:latin typeface="Montserrat"/>
                <a:ea typeface="Montserrat"/>
                <a:cs typeface="Montserrat"/>
                <a:sym typeface="Montserrat"/>
              </a:rPr>
              <a:t>www.reallygreatsite.com</a:t>
            </a:r>
          </a:p>
        </p:txBody>
      </p:sp>
      <p:sp>
        <p:nvSpPr>
          <p:cNvPr name="TextBox 18" id="18"/>
          <p:cNvSpPr txBox="true"/>
          <p:nvPr/>
        </p:nvSpPr>
        <p:spPr>
          <a:xfrm rot="0">
            <a:off x="680848" y="4783532"/>
            <a:ext cx="4349787" cy="1625768"/>
          </a:xfrm>
          <a:prstGeom prst="rect">
            <a:avLst/>
          </a:prstGeom>
        </p:spPr>
        <p:txBody>
          <a:bodyPr anchor="t" rtlCol="false" tIns="0" lIns="0" bIns="0" rIns="0">
            <a:spAutoFit/>
          </a:bodyPr>
          <a:lstStyle/>
          <a:p>
            <a:pPr algn="ctr">
              <a:lnSpc>
                <a:spcPts val="6256"/>
              </a:lnSpc>
              <a:spcBef>
                <a:spcPct val="0"/>
              </a:spcBef>
            </a:pPr>
            <a:r>
              <a:rPr lang="en-US" b="true" sz="6256">
                <a:solidFill>
                  <a:srgbClr val="19598D"/>
                </a:solidFill>
                <a:latin typeface="Montserrat Ultra-Bold"/>
                <a:ea typeface="Montserrat Ultra-Bold"/>
                <a:cs typeface="Montserrat Ultra-Bold"/>
                <a:sym typeface="Montserrat Ultra-Bold"/>
              </a:rPr>
              <a:t>Cấu trúc dữ liệu</a:t>
            </a:r>
          </a:p>
        </p:txBody>
      </p:sp>
      <p:sp>
        <p:nvSpPr>
          <p:cNvPr name="TextBox 19" id="19"/>
          <p:cNvSpPr txBox="true"/>
          <p:nvPr/>
        </p:nvSpPr>
        <p:spPr>
          <a:xfrm rot="0">
            <a:off x="9245271" y="7050385"/>
            <a:ext cx="4334909" cy="2603500"/>
          </a:xfrm>
          <a:prstGeom prst="rect">
            <a:avLst/>
          </a:prstGeom>
        </p:spPr>
        <p:txBody>
          <a:bodyPr anchor="t" rtlCol="false" tIns="0" lIns="0" bIns="0" rIns="0">
            <a:spAutoFit/>
          </a:bodyPr>
          <a:lstStyle/>
          <a:p>
            <a:pPr algn="ctr">
              <a:lnSpc>
                <a:spcPts val="3499"/>
              </a:lnSpc>
            </a:pPr>
            <a:r>
              <a:rPr lang="en-US" sz="2499" b="true">
                <a:solidFill>
                  <a:srgbClr val="000000"/>
                </a:solidFill>
                <a:latin typeface="Montserrat Bold"/>
                <a:ea typeface="Montserrat Bold"/>
                <a:cs typeface="Montserrat Bold"/>
                <a:sym typeface="Montserrat Bold"/>
              </a:rPr>
              <a:t>CreateStack(Stack &amp;s)</a:t>
            </a:r>
          </a:p>
          <a:p>
            <a:pPr algn="ctr">
              <a:lnSpc>
                <a:spcPts val="3499"/>
              </a:lnSpc>
            </a:pPr>
            <a:r>
              <a:rPr lang="en-US" sz="2499" b="true">
                <a:solidFill>
                  <a:srgbClr val="000000"/>
                </a:solidFill>
                <a:latin typeface="Montserrat Bold"/>
                <a:ea typeface="Montserrat Bold"/>
                <a:cs typeface="Montserrat Bold"/>
                <a:sym typeface="Montserrat Bold"/>
              </a:rPr>
              <a:t>EmptyStack(Stack s)</a:t>
            </a:r>
          </a:p>
          <a:p>
            <a:pPr algn="ctr">
              <a:lnSpc>
                <a:spcPts val="3499"/>
              </a:lnSpc>
            </a:pPr>
            <a:r>
              <a:rPr lang="en-US" sz="2499" b="true">
                <a:solidFill>
                  <a:srgbClr val="000000"/>
                </a:solidFill>
                <a:latin typeface="Montserrat Bold"/>
                <a:ea typeface="Montserrat Bold"/>
                <a:cs typeface="Montserrat Bold"/>
                <a:sym typeface="Montserrat Bold"/>
              </a:rPr>
              <a:t>IsFullStack(Stack s)</a:t>
            </a:r>
          </a:p>
          <a:p>
            <a:pPr algn="ctr">
              <a:lnSpc>
                <a:spcPts val="3499"/>
              </a:lnSpc>
            </a:pPr>
            <a:r>
              <a:rPr lang="en-US" sz="2499" b="true">
                <a:solidFill>
                  <a:srgbClr val="000000"/>
                </a:solidFill>
                <a:latin typeface="Montserrat Bold"/>
                <a:ea typeface="Montserrat Bold"/>
                <a:cs typeface="Montserrat Bold"/>
                <a:sym typeface="Montserrat Bold"/>
              </a:rPr>
              <a:t>Push(Stack &amp;s, int x)</a:t>
            </a:r>
          </a:p>
          <a:p>
            <a:pPr algn="ctr">
              <a:lnSpc>
                <a:spcPts val="3499"/>
              </a:lnSpc>
            </a:pPr>
            <a:r>
              <a:rPr lang="en-US" sz="2499" b="true">
                <a:solidFill>
                  <a:srgbClr val="000000"/>
                </a:solidFill>
                <a:latin typeface="Montserrat Bold"/>
                <a:ea typeface="Montserrat Bold"/>
                <a:cs typeface="Montserrat Bold"/>
                <a:sym typeface="Montserrat Bold"/>
              </a:rPr>
              <a:t>Pop(Stack &amp;s)</a:t>
            </a:r>
          </a:p>
          <a:p>
            <a:pPr algn="ctr">
              <a:lnSpc>
                <a:spcPts val="3499"/>
              </a:lnSpc>
            </a:pPr>
            <a:r>
              <a:rPr lang="en-US" b="true" sz="2499">
                <a:solidFill>
                  <a:srgbClr val="000000"/>
                </a:solidFill>
                <a:latin typeface="Montserrat Bold"/>
                <a:ea typeface="Montserrat Bold"/>
                <a:cs typeface="Montserrat Bold"/>
                <a:sym typeface="Montserrat Bold"/>
              </a:rPr>
              <a:t>Top(Stack s)</a:t>
            </a:r>
          </a:p>
        </p:txBody>
      </p:sp>
      <p:sp>
        <p:nvSpPr>
          <p:cNvPr name="TextBox 20" id="20"/>
          <p:cNvSpPr txBox="true"/>
          <p:nvPr/>
        </p:nvSpPr>
        <p:spPr>
          <a:xfrm rot="0">
            <a:off x="13444623" y="1517246"/>
            <a:ext cx="4334909" cy="1727200"/>
          </a:xfrm>
          <a:prstGeom prst="rect">
            <a:avLst/>
          </a:prstGeom>
        </p:spPr>
        <p:txBody>
          <a:bodyPr anchor="t" rtlCol="false" tIns="0" lIns="0" bIns="0" rIns="0">
            <a:spAutoFit/>
          </a:bodyPr>
          <a:lstStyle/>
          <a:p>
            <a:pPr algn="ctr">
              <a:lnSpc>
                <a:spcPts val="3499"/>
              </a:lnSpc>
            </a:pPr>
            <a:r>
              <a:rPr lang="en-US" b="true" sz="2499">
                <a:solidFill>
                  <a:srgbClr val="000000"/>
                </a:solidFill>
                <a:latin typeface="Montserrat Bold"/>
                <a:ea typeface="Montserrat Bold"/>
                <a:cs typeface="Montserrat Bold"/>
                <a:sym typeface="Montserrat Bold"/>
              </a:rPr>
              <a:t>Thực hiện duyệt đồ thị theo chiều sâu bắt đầu từ một đỉnh được chọn (rout)</a:t>
            </a:r>
          </a:p>
        </p:txBody>
      </p:sp>
      <p:sp>
        <p:nvSpPr>
          <p:cNvPr name="TextBox 21" id="21"/>
          <p:cNvSpPr txBox="true"/>
          <p:nvPr/>
        </p:nvSpPr>
        <p:spPr>
          <a:xfrm rot="0">
            <a:off x="6561713" y="3981337"/>
            <a:ext cx="2303446" cy="507874"/>
          </a:xfrm>
          <a:prstGeom prst="rect">
            <a:avLst/>
          </a:prstGeom>
        </p:spPr>
        <p:txBody>
          <a:bodyPr anchor="t" rtlCol="false" tIns="0" lIns="0" bIns="0" rIns="0">
            <a:spAutoFit/>
          </a:bodyPr>
          <a:lstStyle/>
          <a:p>
            <a:pPr algn="ctr">
              <a:lnSpc>
                <a:spcPts val="3870"/>
              </a:lnSpc>
              <a:spcBef>
                <a:spcPct val="0"/>
              </a:spcBef>
            </a:pPr>
            <a:r>
              <a:rPr lang="en-US" b="true" sz="3870">
                <a:solidFill>
                  <a:srgbClr val="FFFFFF"/>
                </a:solidFill>
                <a:latin typeface="Montserrat Bold"/>
                <a:ea typeface="Montserrat Bold"/>
                <a:cs typeface="Montserrat Bold"/>
                <a:sym typeface="Montserrat Bold"/>
              </a:rPr>
              <a:t>Stack</a:t>
            </a:r>
          </a:p>
        </p:txBody>
      </p:sp>
      <p:sp>
        <p:nvSpPr>
          <p:cNvPr name="TextBox 22" id="22"/>
          <p:cNvSpPr txBox="true"/>
          <p:nvPr/>
        </p:nvSpPr>
        <p:spPr>
          <a:xfrm rot="0">
            <a:off x="14436542" y="3981337"/>
            <a:ext cx="2303446" cy="507874"/>
          </a:xfrm>
          <a:prstGeom prst="rect">
            <a:avLst/>
          </a:prstGeom>
        </p:spPr>
        <p:txBody>
          <a:bodyPr anchor="t" rtlCol="false" tIns="0" lIns="0" bIns="0" rIns="0">
            <a:spAutoFit/>
          </a:bodyPr>
          <a:lstStyle/>
          <a:p>
            <a:pPr algn="ctr">
              <a:lnSpc>
                <a:spcPts val="3870"/>
              </a:lnSpc>
              <a:spcBef>
                <a:spcPct val="0"/>
              </a:spcBef>
            </a:pPr>
            <a:r>
              <a:rPr lang="en-US" b="true" sz="3870">
                <a:solidFill>
                  <a:srgbClr val="FFFFFF"/>
                </a:solidFill>
                <a:latin typeface="Montserrat Bold"/>
                <a:ea typeface="Montserrat Bold"/>
                <a:cs typeface="Montserrat Bold"/>
                <a:sym typeface="Montserrat Bold"/>
              </a:rPr>
              <a:t>DFS</a:t>
            </a:r>
          </a:p>
        </p:txBody>
      </p:sp>
      <p:sp>
        <p:nvSpPr>
          <p:cNvPr name="TextBox 23" id="23"/>
          <p:cNvSpPr txBox="true"/>
          <p:nvPr/>
        </p:nvSpPr>
        <p:spPr>
          <a:xfrm rot="0">
            <a:off x="10237190" y="5928708"/>
            <a:ext cx="2303446" cy="993649"/>
          </a:xfrm>
          <a:prstGeom prst="rect">
            <a:avLst/>
          </a:prstGeom>
        </p:spPr>
        <p:txBody>
          <a:bodyPr anchor="t" rtlCol="false" tIns="0" lIns="0" bIns="0" rIns="0">
            <a:spAutoFit/>
          </a:bodyPr>
          <a:lstStyle/>
          <a:p>
            <a:pPr algn="ctr">
              <a:lnSpc>
                <a:spcPts val="3870"/>
              </a:lnSpc>
              <a:spcBef>
                <a:spcPct val="0"/>
              </a:spcBef>
            </a:pPr>
            <a:r>
              <a:rPr lang="en-US" b="true" sz="3870">
                <a:solidFill>
                  <a:srgbClr val="FFFFFF"/>
                </a:solidFill>
                <a:latin typeface="Montserrat Bold"/>
                <a:ea typeface="Montserrat Bold"/>
                <a:cs typeface="Montserrat Bold"/>
                <a:sym typeface="Montserrat Bold"/>
              </a:rPr>
              <a:t>Hàm xử lí Stack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5736" y="2041162"/>
            <a:ext cx="6329829" cy="7867768"/>
          </a:xfrm>
          <a:custGeom>
            <a:avLst/>
            <a:gdLst/>
            <a:ahLst/>
            <a:cxnLst/>
            <a:rect r="r" b="b" t="t" l="l"/>
            <a:pathLst>
              <a:path h="7867768" w="6329829">
                <a:moveTo>
                  <a:pt x="0" y="0"/>
                </a:moveTo>
                <a:lnTo>
                  <a:pt x="6329830" y="0"/>
                </a:lnTo>
                <a:lnTo>
                  <a:pt x="6329830" y="7867769"/>
                </a:lnTo>
                <a:lnTo>
                  <a:pt x="0" y="7867769"/>
                </a:lnTo>
                <a:lnTo>
                  <a:pt x="0" y="0"/>
                </a:lnTo>
                <a:close/>
              </a:path>
            </a:pathLst>
          </a:custGeom>
          <a:blipFill>
            <a:blip r:embed="rId2"/>
            <a:stretch>
              <a:fillRect l="0" t="0" r="-3611" b="0"/>
            </a:stretch>
          </a:blipFill>
        </p:spPr>
      </p:sp>
      <p:sp>
        <p:nvSpPr>
          <p:cNvPr name="TextBox 3" id="3"/>
          <p:cNvSpPr txBox="true"/>
          <p:nvPr/>
        </p:nvSpPr>
        <p:spPr>
          <a:xfrm rot="0">
            <a:off x="10164907" y="2443538"/>
            <a:ext cx="6948170" cy="7014066"/>
          </a:xfrm>
          <a:prstGeom prst="rect">
            <a:avLst/>
          </a:prstGeom>
        </p:spPr>
        <p:txBody>
          <a:bodyPr anchor="t" rtlCol="false" tIns="0" lIns="0" bIns="0" rIns="0">
            <a:spAutoFit/>
          </a:bodyPr>
          <a:lstStyle/>
          <a:p>
            <a:pPr algn="ctr" marL="778466" indent="-389233" lvl="1">
              <a:lnSpc>
                <a:spcPts val="5047"/>
              </a:lnSpc>
              <a:buFont typeface="Arial"/>
              <a:buChar char="•"/>
            </a:pPr>
            <a:r>
              <a:rPr lang="en-US" sz="3605">
                <a:solidFill>
                  <a:srgbClr val="000000"/>
                </a:solidFill>
                <a:latin typeface="DejaVu Serif"/>
                <a:ea typeface="DejaVu Serif"/>
                <a:cs typeface="DejaVu Serif"/>
                <a:sym typeface="DejaVu Serif"/>
              </a:rPr>
              <a:t>Yêu cầu nhập rout từ bàn phím</a:t>
            </a:r>
          </a:p>
          <a:p>
            <a:pPr algn="ctr" marL="778466" indent="-389233" lvl="1">
              <a:lnSpc>
                <a:spcPts val="5047"/>
              </a:lnSpc>
              <a:buFont typeface="Arial"/>
              <a:buChar char="•"/>
            </a:pPr>
            <a:r>
              <a:rPr lang="en-US" sz="3605">
                <a:solidFill>
                  <a:srgbClr val="000000"/>
                </a:solidFill>
                <a:latin typeface="DejaVu Serif"/>
                <a:ea typeface="DejaVu Serif"/>
                <a:cs typeface="DejaVu Serif"/>
                <a:sym typeface="DejaVu Serif"/>
              </a:rPr>
              <a:t>Từ vị trí rout được truyền vào tìm kiếm các nút kề theo thứ tự ưu tiên nhỏ trước lớn sau. </a:t>
            </a:r>
          </a:p>
          <a:p>
            <a:pPr algn="ctr" marL="778466" indent="-389233" lvl="1">
              <a:lnSpc>
                <a:spcPts val="5047"/>
              </a:lnSpc>
              <a:buFont typeface="Arial"/>
              <a:buChar char="•"/>
            </a:pPr>
            <a:r>
              <a:rPr lang="en-US" sz="3605">
                <a:solidFill>
                  <a:srgbClr val="000000"/>
                </a:solidFill>
                <a:latin typeface="DejaVu Serif"/>
                <a:ea typeface="DejaVu Serif"/>
                <a:cs typeface="DejaVu Serif"/>
                <a:sym typeface="DejaVu Serif"/>
              </a:rPr>
              <a:t>Nếu tìm thấy đánh dấu nút đã được duyệt qua rồi cập nhật đường đi ra màn hình</a:t>
            </a:r>
          </a:p>
          <a:p>
            <a:pPr algn="ctr">
              <a:lnSpc>
                <a:spcPts val="5047"/>
              </a:lnSpc>
            </a:pPr>
          </a:p>
        </p:txBody>
      </p:sp>
      <p:sp>
        <p:nvSpPr>
          <p:cNvPr name="TextBox 4" id="4"/>
          <p:cNvSpPr txBox="true"/>
          <p:nvPr/>
        </p:nvSpPr>
        <p:spPr>
          <a:xfrm rot="0">
            <a:off x="1028700" y="256952"/>
            <a:ext cx="6981322" cy="1563593"/>
          </a:xfrm>
          <a:prstGeom prst="rect">
            <a:avLst/>
          </a:prstGeom>
        </p:spPr>
        <p:txBody>
          <a:bodyPr anchor="t" rtlCol="false" tIns="0" lIns="0" bIns="0" rIns="0">
            <a:spAutoFit/>
          </a:bodyPr>
          <a:lstStyle/>
          <a:p>
            <a:pPr algn="l">
              <a:lnSpc>
                <a:spcPts val="6058"/>
              </a:lnSpc>
              <a:spcBef>
                <a:spcPct val="0"/>
              </a:spcBef>
            </a:pPr>
            <a:r>
              <a:rPr lang="en-US" b="true" sz="6058">
                <a:solidFill>
                  <a:srgbClr val="19598D"/>
                </a:solidFill>
                <a:latin typeface="Montserrat Ultra-Bold"/>
                <a:ea typeface="Montserrat Ultra-Bold"/>
                <a:cs typeface="Montserrat Ultra-Bold"/>
                <a:sym typeface="Montserrat Ultra-Bold"/>
              </a:rPr>
              <a:t>Hàm duyệt đồ thị</a:t>
            </a:r>
          </a:p>
        </p:txBody>
      </p:sp>
      <p:sp>
        <p:nvSpPr>
          <p:cNvPr name="TextBox 5" id="5"/>
          <p:cNvSpPr txBox="true"/>
          <p:nvPr/>
        </p:nvSpPr>
        <p:spPr>
          <a:xfrm rot="0">
            <a:off x="10931921" y="623030"/>
            <a:ext cx="6981322" cy="801593"/>
          </a:xfrm>
          <a:prstGeom prst="rect">
            <a:avLst/>
          </a:prstGeom>
        </p:spPr>
        <p:txBody>
          <a:bodyPr anchor="t" rtlCol="false" tIns="0" lIns="0" bIns="0" rIns="0">
            <a:spAutoFit/>
          </a:bodyPr>
          <a:lstStyle/>
          <a:p>
            <a:pPr algn="l">
              <a:lnSpc>
                <a:spcPts val="6058"/>
              </a:lnSpc>
              <a:spcBef>
                <a:spcPct val="0"/>
              </a:spcBef>
            </a:pPr>
            <a:r>
              <a:rPr lang="en-US" b="true" sz="6058">
                <a:solidFill>
                  <a:srgbClr val="19598D"/>
                </a:solidFill>
                <a:latin typeface="Montserrat Ultra-Bold"/>
                <a:ea typeface="Montserrat Ultra-Bold"/>
                <a:cs typeface="Montserrat Ultra-Bold"/>
                <a:sym typeface="Montserrat Ultra-Bold"/>
              </a:rPr>
              <a:t>Chức năng</a:t>
            </a:r>
          </a:p>
        </p:txBody>
      </p:sp>
      <p:sp>
        <p:nvSpPr>
          <p:cNvPr name="AutoShape 6" id="6"/>
          <p:cNvSpPr/>
          <p:nvPr/>
        </p:nvSpPr>
        <p:spPr>
          <a:xfrm rot="0">
            <a:off x="8041291" y="1740886"/>
            <a:ext cx="1102709" cy="6805228"/>
          </a:xfrm>
          <a:prstGeom prst="rect">
            <a:avLst/>
          </a:prstGeom>
          <a:solidFill>
            <a:srgbClr val="19598D"/>
          </a:solid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3553239"/>
            <a:ext cx="8015383" cy="1575125"/>
          </a:xfrm>
          <a:prstGeom prst="rect">
            <a:avLst/>
          </a:prstGeom>
        </p:spPr>
        <p:txBody>
          <a:bodyPr anchor="t" rtlCol="false" tIns="0" lIns="0" bIns="0" rIns="0">
            <a:spAutoFit/>
          </a:bodyPr>
          <a:lstStyle/>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Kết quả</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5662294" y="1347176"/>
            <a:ext cx="12625706" cy="7241953"/>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97" r="0" b="-7798"/>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DAGXQ5YfIVc</dc:identifier>
  <dcterms:modified xsi:type="dcterms:W3CDTF">2011-08-01T06:04:30Z</dcterms:modified>
  <cp:revision>1</cp:revision>
  <dc:title>BÁO CÁO CUỐI KÌ</dc:title>
</cp:coreProperties>
</file>